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4" r:id="rId1"/>
    <p:sldMasterId id="2147484021" r:id="rId2"/>
    <p:sldMasterId id="2147484028" r:id="rId3"/>
    <p:sldMasterId id="2147484040" r:id="rId4"/>
  </p:sldMasterIdLst>
  <p:notesMasterIdLst>
    <p:notesMasterId r:id="rId54"/>
  </p:notesMasterIdLst>
  <p:handoutMasterIdLst>
    <p:handoutMasterId r:id="rId55"/>
  </p:handoutMasterIdLst>
  <p:sldIdLst>
    <p:sldId id="624" r:id="rId5"/>
    <p:sldId id="625" r:id="rId6"/>
    <p:sldId id="626" r:id="rId7"/>
    <p:sldId id="627" r:id="rId8"/>
    <p:sldId id="628" r:id="rId9"/>
    <p:sldId id="629" r:id="rId10"/>
    <p:sldId id="630" r:id="rId11"/>
    <p:sldId id="631" r:id="rId12"/>
    <p:sldId id="632" r:id="rId13"/>
    <p:sldId id="633" r:id="rId14"/>
    <p:sldId id="634" r:id="rId15"/>
    <p:sldId id="635" r:id="rId16"/>
    <p:sldId id="636" r:id="rId17"/>
    <p:sldId id="637" r:id="rId18"/>
    <p:sldId id="638" r:id="rId19"/>
    <p:sldId id="639" r:id="rId20"/>
    <p:sldId id="640" r:id="rId21"/>
    <p:sldId id="641" r:id="rId22"/>
    <p:sldId id="642" r:id="rId23"/>
    <p:sldId id="643" r:id="rId24"/>
    <p:sldId id="644" r:id="rId25"/>
    <p:sldId id="645" r:id="rId26"/>
    <p:sldId id="646" r:id="rId27"/>
    <p:sldId id="647" r:id="rId28"/>
    <p:sldId id="648" r:id="rId29"/>
    <p:sldId id="649" r:id="rId30"/>
    <p:sldId id="650" r:id="rId31"/>
    <p:sldId id="651" r:id="rId32"/>
    <p:sldId id="652" r:id="rId33"/>
    <p:sldId id="653" r:id="rId34"/>
    <p:sldId id="654" r:id="rId35"/>
    <p:sldId id="655" r:id="rId36"/>
    <p:sldId id="656" r:id="rId37"/>
    <p:sldId id="657" r:id="rId38"/>
    <p:sldId id="658" r:id="rId39"/>
    <p:sldId id="659" r:id="rId40"/>
    <p:sldId id="660" r:id="rId41"/>
    <p:sldId id="661" r:id="rId42"/>
    <p:sldId id="662" r:id="rId43"/>
    <p:sldId id="663" r:id="rId44"/>
    <p:sldId id="664" r:id="rId45"/>
    <p:sldId id="665" r:id="rId46"/>
    <p:sldId id="666" r:id="rId47"/>
    <p:sldId id="667" r:id="rId48"/>
    <p:sldId id="668" r:id="rId49"/>
    <p:sldId id="669" r:id="rId50"/>
    <p:sldId id="670" r:id="rId51"/>
    <p:sldId id="671" r:id="rId52"/>
    <p:sldId id="672" r:id="rId53"/>
  </p:sldIdLst>
  <p:sldSz cx="9144000" cy="6858000" type="screen4x3"/>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2">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11"/>
    <p:restoredTop sz="94674"/>
  </p:normalViewPr>
  <p:slideViewPr>
    <p:cSldViewPr snapToGrid="0" snapToObjects="1">
      <p:cViewPr varScale="1">
        <p:scale>
          <a:sx n="51" d="100"/>
          <a:sy n="51" d="100"/>
        </p:scale>
        <p:origin x="-1166" y="-67"/>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snapToObjects="1">
      <p:cViewPr varScale="1">
        <p:scale>
          <a:sx n="77" d="100"/>
          <a:sy n="77" d="100"/>
        </p:scale>
        <p:origin x="-2220" y="-108"/>
      </p:cViewPr>
      <p:guideLst>
        <p:guide orient="horz" pos="3079"/>
        <p:guide pos="211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232"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Taylor" userId="5c5c5df8bff673cc" providerId="LiveId" clId="{35EC0622-970B-4DAD-ACED-AB4949BF3872}"/>
    <pc:docChg chg="undo custSel addSld delSld modSld">
      <pc:chgData name="Martin Taylor" userId="5c5c5df8bff673cc" providerId="LiveId" clId="{35EC0622-970B-4DAD-ACED-AB4949BF3872}" dt="2018-11-13T22:45:22.354" v="478" actId="14100"/>
      <pc:docMkLst>
        <pc:docMk/>
      </pc:docMkLst>
      <pc:sldChg chg="modSp">
        <pc:chgData name="Martin Taylor" userId="5c5c5df8bff673cc" providerId="LiveId" clId="{35EC0622-970B-4DAD-ACED-AB4949BF3872}" dt="2018-11-13T22:25:12.035" v="228" actId="14100"/>
        <pc:sldMkLst>
          <pc:docMk/>
          <pc:sldMk cId="214492308" sldId="256"/>
        </pc:sldMkLst>
        <pc:spChg chg="mod">
          <ac:chgData name="Martin Taylor" userId="5c5c5df8bff673cc" providerId="LiveId" clId="{35EC0622-970B-4DAD-ACED-AB4949BF3872}" dt="2018-11-13T22:25:01.579" v="226" actId="14100"/>
          <ac:spMkLst>
            <pc:docMk/>
            <pc:sldMk cId="214492308" sldId="256"/>
            <ac:spMk id="2" creationId="{00000000-0000-0000-0000-000000000000}"/>
          </ac:spMkLst>
        </pc:spChg>
        <pc:spChg chg="mod">
          <ac:chgData name="Martin Taylor" userId="5c5c5df8bff673cc" providerId="LiveId" clId="{35EC0622-970B-4DAD-ACED-AB4949BF3872}" dt="2018-11-13T22:25:12.035" v="228" actId="14100"/>
          <ac:spMkLst>
            <pc:docMk/>
            <pc:sldMk cId="214492308" sldId="256"/>
            <ac:spMk id="4" creationId="{00000000-0000-0000-0000-000000000000}"/>
          </ac:spMkLst>
        </pc:spChg>
      </pc:sldChg>
      <pc:sldChg chg="modSp">
        <pc:chgData name="Martin Taylor" userId="5c5c5df8bff673cc" providerId="LiveId" clId="{35EC0622-970B-4DAD-ACED-AB4949BF3872}" dt="2018-11-13T22:24:47.206" v="224" actId="113"/>
        <pc:sldMkLst>
          <pc:docMk/>
          <pc:sldMk cId="1822632524" sldId="257"/>
        </pc:sldMkLst>
        <pc:spChg chg="mod">
          <ac:chgData name="Martin Taylor" userId="5c5c5df8bff673cc" providerId="LiveId" clId="{35EC0622-970B-4DAD-ACED-AB4949BF3872}" dt="2018-11-13T22:24:26.434" v="222" actId="14100"/>
          <ac:spMkLst>
            <pc:docMk/>
            <pc:sldMk cId="1822632524" sldId="257"/>
            <ac:spMk id="2" creationId="{00000000-0000-0000-0000-000000000000}"/>
          </ac:spMkLst>
        </pc:spChg>
        <pc:spChg chg="mod">
          <ac:chgData name="Martin Taylor" userId="5c5c5df8bff673cc" providerId="LiveId" clId="{35EC0622-970B-4DAD-ACED-AB4949BF3872}" dt="2018-11-13T22:24:47.206" v="224" actId="113"/>
          <ac:spMkLst>
            <pc:docMk/>
            <pc:sldMk cId="1822632524" sldId="257"/>
            <ac:spMk id="4" creationId="{7E93E622-0698-4C3D-AB2F-CBC784E6D0F5}"/>
          </ac:spMkLst>
        </pc:spChg>
      </pc:sldChg>
      <pc:sldChg chg="modSp">
        <pc:chgData name="Martin Taylor" userId="5c5c5df8bff673cc" providerId="LiveId" clId="{35EC0622-970B-4DAD-ACED-AB4949BF3872}" dt="2018-11-13T21:50:43.023" v="205" actId="20577"/>
        <pc:sldMkLst>
          <pc:docMk/>
          <pc:sldMk cId="1105899183" sldId="258"/>
        </pc:sldMkLst>
        <pc:graphicFrameChg chg="mod modGraphic">
          <ac:chgData name="Martin Taylor" userId="5c5c5df8bff673cc" providerId="LiveId" clId="{35EC0622-970B-4DAD-ACED-AB4949BF3872}" dt="2018-11-13T21:50:43.023" v="205" actId="20577"/>
          <ac:graphicFrameMkLst>
            <pc:docMk/>
            <pc:sldMk cId="1105899183" sldId="258"/>
            <ac:graphicFrameMk id="7" creationId="{00000000-0000-0000-0000-000000000000}"/>
          </ac:graphicFrameMkLst>
        </pc:graphicFrameChg>
      </pc:sldChg>
      <pc:sldChg chg="modSp">
        <pc:chgData name="Martin Taylor" userId="5c5c5df8bff673cc" providerId="LiveId" clId="{35EC0622-970B-4DAD-ACED-AB4949BF3872}" dt="2018-11-13T22:25:36.970" v="230" actId="14100"/>
        <pc:sldMkLst>
          <pc:docMk/>
          <pc:sldMk cId="3451354511" sldId="259"/>
        </pc:sldMkLst>
        <pc:spChg chg="mod">
          <ac:chgData name="Martin Taylor" userId="5c5c5df8bff673cc" providerId="LiveId" clId="{35EC0622-970B-4DAD-ACED-AB4949BF3872}" dt="2018-11-13T22:25:36.970" v="230" actId="14100"/>
          <ac:spMkLst>
            <pc:docMk/>
            <pc:sldMk cId="3451354511" sldId="259"/>
            <ac:spMk id="3" creationId="{00000000-0000-0000-0000-000000000000}"/>
          </ac:spMkLst>
        </pc:spChg>
      </pc:sldChg>
      <pc:sldChg chg="modSp">
        <pc:chgData name="Martin Taylor" userId="5c5c5df8bff673cc" providerId="LiveId" clId="{35EC0622-970B-4DAD-ACED-AB4949BF3872}" dt="2018-11-13T22:26:13.155" v="244" actId="1036"/>
        <pc:sldMkLst>
          <pc:docMk/>
          <pc:sldMk cId="674763962" sldId="260"/>
        </pc:sldMkLst>
        <pc:spChg chg="mod">
          <ac:chgData name="Martin Taylor" userId="5c5c5df8bff673cc" providerId="LiveId" clId="{35EC0622-970B-4DAD-ACED-AB4949BF3872}" dt="2018-11-13T22:25:55.274" v="232" actId="14100"/>
          <ac:spMkLst>
            <pc:docMk/>
            <pc:sldMk cId="674763962" sldId="260"/>
            <ac:spMk id="3" creationId="{00000000-0000-0000-0000-000000000000}"/>
          </ac:spMkLst>
        </pc:spChg>
        <pc:spChg chg="mod">
          <ac:chgData name="Martin Taylor" userId="5c5c5df8bff673cc" providerId="LiveId" clId="{35EC0622-970B-4DAD-ACED-AB4949BF3872}" dt="2018-11-13T22:26:13.155" v="244" actId="1036"/>
          <ac:spMkLst>
            <pc:docMk/>
            <pc:sldMk cId="674763962" sldId="260"/>
            <ac:spMk id="4" creationId="{00000000-0000-0000-0000-000000000000}"/>
          </ac:spMkLst>
        </pc:spChg>
      </pc:sldChg>
      <pc:sldChg chg="modSp">
        <pc:chgData name="Martin Taylor" userId="5c5c5df8bff673cc" providerId="LiveId" clId="{35EC0622-970B-4DAD-ACED-AB4949BF3872}" dt="2018-11-13T22:29:35.956" v="370" actId="14100"/>
        <pc:sldMkLst>
          <pc:docMk/>
          <pc:sldMk cId="3038236050" sldId="527"/>
        </pc:sldMkLst>
        <pc:spChg chg="mod">
          <ac:chgData name="Martin Taylor" userId="5c5c5df8bff673cc" providerId="LiveId" clId="{35EC0622-970B-4DAD-ACED-AB4949BF3872}" dt="2018-11-13T22:27:30.428" v="259" actId="14100"/>
          <ac:spMkLst>
            <pc:docMk/>
            <pc:sldMk cId="3038236050" sldId="527"/>
            <ac:spMk id="3" creationId="{00000000-0000-0000-0000-000000000000}"/>
          </ac:spMkLst>
        </pc:spChg>
        <pc:spChg chg="mod">
          <ac:chgData name="Martin Taylor" userId="5c5c5df8bff673cc" providerId="LiveId" clId="{35EC0622-970B-4DAD-ACED-AB4949BF3872}" dt="2018-11-13T22:29:35.956" v="370" actId="14100"/>
          <ac:spMkLst>
            <pc:docMk/>
            <pc:sldMk cId="3038236050" sldId="527"/>
            <ac:spMk id="4" creationId="{00000000-0000-0000-0000-000000000000}"/>
          </ac:spMkLst>
        </pc:spChg>
        <pc:picChg chg="mod">
          <ac:chgData name="Martin Taylor" userId="5c5c5df8bff673cc" providerId="LiveId" clId="{35EC0622-970B-4DAD-ACED-AB4949BF3872}" dt="2018-11-13T22:29:25.961" v="368" actId="1076"/>
          <ac:picMkLst>
            <pc:docMk/>
            <pc:sldMk cId="3038236050" sldId="527"/>
            <ac:picMk id="5" creationId="{00000000-0000-0000-0000-000000000000}"/>
          </ac:picMkLst>
        </pc:picChg>
      </pc:sldChg>
      <pc:sldChg chg="modSp">
        <pc:chgData name="Martin Taylor" userId="5c5c5df8bff673cc" providerId="LiveId" clId="{35EC0622-970B-4DAD-ACED-AB4949BF3872}" dt="2018-11-13T22:26:43.425" v="257" actId="1035"/>
        <pc:sldMkLst>
          <pc:docMk/>
          <pc:sldMk cId="1508048253" sldId="530"/>
        </pc:sldMkLst>
        <pc:spChg chg="mod">
          <ac:chgData name="Martin Taylor" userId="5c5c5df8bff673cc" providerId="LiveId" clId="{35EC0622-970B-4DAD-ACED-AB4949BF3872}" dt="2018-11-13T22:26:43.425" v="257" actId="1035"/>
          <ac:spMkLst>
            <pc:docMk/>
            <pc:sldMk cId="1508048253" sldId="530"/>
            <ac:spMk id="3" creationId="{00000000-0000-0000-0000-000000000000}"/>
          </ac:spMkLst>
        </pc:spChg>
      </pc:sldChg>
      <pc:sldChg chg="modSp">
        <pc:chgData name="Martin Taylor" userId="5c5c5df8bff673cc" providerId="LiveId" clId="{35EC0622-970B-4DAD-ACED-AB4949BF3872}" dt="2018-11-13T22:33:54.766" v="441" actId="14100"/>
        <pc:sldMkLst>
          <pc:docMk/>
          <pc:sldMk cId="2822729513" sldId="534"/>
        </pc:sldMkLst>
        <pc:spChg chg="mod">
          <ac:chgData name="Martin Taylor" userId="5c5c5df8bff673cc" providerId="LiveId" clId="{35EC0622-970B-4DAD-ACED-AB4949BF3872}" dt="2018-11-13T22:33:54.766" v="441" actId="14100"/>
          <ac:spMkLst>
            <pc:docMk/>
            <pc:sldMk cId="2822729513" sldId="534"/>
            <ac:spMk id="4" creationId="{00000000-0000-0000-0000-000000000000}"/>
          </ac:spMkLst>
        </pc:spChg>
      </pc:sldChg>
      <pc:sldChg chg="modSp">
        <pc:chgData name="Martin Taylor" userId="5c5c5df8bff673cc" providerId="LiveId" clId="{35EC0622-970B-4DAD-ACED-AB4949BF3872}" dt="2018-11-13T22:34:10.675" v="444" actId="14100"/>
        <pc:sldMkLst>
          <pc:docMk/>
          <pc:sldMk cId="2389357901" sldId="535"/>
        </pc:sldMkLst>
        <pc:spChg chg="mod">
          <ac:chgData name="Martin Taylor" userId="5c5c5df8bff673cc" providerId="LiveId" clId="{35EC0622-970B-4DAD-ACED-AB4949BF3872}" dt="2018-11-13T22:34:10.675" v="444" actId="14100"/>
          <ac:spMkLst>
            <pc:docMk/>
            <pc:sldMk cId="2389357901" sldId="535"/>
            <ac:spMk id="3" creationId="{00000000-0000-0000-0000-000000000000}"/>
          </ac:spMkLst>
        </pc:spChg>
      </pc:sldChg>
      <pc:sldChg chg="modSp">
        <pc:chgData name="Martin Taylor" userId="5c5c5df8bff673cc" providerId="LiveId" clId="{35EC0622-970B-4DAD-ACED-AB4949BF3872}" dt="2018-11-13T22:35:04.155" v="456" actId="1035"/>
        <pc:sldMkLst>
          <pc:docMk/>
          <pc:sldMk cId="2106113393" sldId="536"/>
        </pc:sldMkLst>
        <pc:spChg chg="mod">
          <ac:chgData name="Martin Taylor" userId="5c5c5df8bff673cc" providerId="LiveId" clId="{35EC0622-970B-4DAD-ACED-AB4949BF3872}" dt="2018-11-13T22:35:04.155" v="456" actId="1035"/>
          <ac:spMkLst>
            <pc:docMk/>
            <pc:sldMk cId="2106113393" sldId="536"/>
            <ac:spMk id="3" creationId="{00000000-0000-0000-0000-000000000000}"/>
          </ac:spMkLst>
        </pc:spChg>
      </pc:sldChg>
      <pc:sldChg chg="modSp">
        <pc:chgData name="Martin Taylor" userId="5c5c5df8bff673cc" providerId="LiveId" clId="{35EC0622-970B-4DAD-ACED-AB4949BF3872}" dt="2018-11-13T22:34:48.102" v="449" actId="20577"/>
        <pc:sldMkLst>
          <pc:docMk/>
          <pc:sldMk cId="3819603435" sldId="537"/>
        </pc:sldMkLst>
        <pc:spChg chg="mod">
          <ac:chgData name="Martin Taylor" userId="5c5c5df8bff673cc" providerId="LiveId" clId="{35EC0622-970B-4DAD-ACED-AB4949BF3872}" dt="2018-11-13T22:34:48.102" v="449" actId="20577"/>
          <ac:spMkLst>
            <pc:docMk/>
            <pc:sldMk cId="3819603435" sldId="537"/>
            <ac:spMk id="2" creationId="{00000000-0000-0000-0000-000000000000}"/>
          </ac:spMkLst>
        </pc:spChg>
        <pc:spChg chg="mod">
          <ac:chgData name="Martin Taylor" userId="5c5c5df8bff673cc" providerId="LiveId" clId="{35EC0622-970B-4DAD-ACED-AB4949BF3872}" dt="2018-11-13T22:34:27.595" v="446" actId="14100"/>
          <ac:spMkLst>
            <pc:docMk/>
            <pc:sldMk cId="3819603435" sldId="537"/>
            <ac:spMk id="3" creationId="{00000000-0000-0000-0000-000000000000}"/>
          </ac:spMkLst>
        </pc:spChg>
      </pc:sldChg>
      <pc:sldChg chg="modSp">
        <pc:chgData name="Martin Taylor" userId="5c5c5df8bff673cc" providerId="LiveId" clId="{35EC0622-970B-4DAD-ACED-AB4949BF3872}" dt="2018-11-13T21:49:55.696" v="110" actId="27636"/>
        <pc:sldMkLst>
          <pc:docMk/>
          <pc:sldMk cId="3706355660" sldId="549"/>
        </pc:sldMkLst>
        <pc:spChg chg="mod">
          <ac:chgData name="Martin Taylor" userId="5c5c5df8bff673cc" providerId="LiveId" clId="{35EC0622-970B-4DAD-ACED-AB4949BF3872}" dt="2018-11-13T21:49:55.696" v="110" actId="27636"/>
          <ac:spMkLst>
            <pc:docMk/>
            <pc:sldMk cId="3706355660" sldId="549"/>
            <ac:spMk id="2" creationId="{00000000-0000-0000-0000-000000000000}"/>
          </ac:spMkLst>
        </pc:spChg>
      </pc:sldChg>
      <pc:sldChg chg="modSp">
        <pc:chgData name="Martin Taylor" userId="5c5c5df8bff673cc" providerId="LiveId" clId="{35EC0622-970B-4DAD-ACED-AB4949BF3872}" dt="2018-11-13T22:32:25.082" v="433" actId="14100"/>
        <pc:sldMkLst>
          <pc:docMk/>
          <pc:sldMk cId="158609618" sldId="565"/>
        </pc:sldMkLst>
        <pc:spChg chg="mod">
          <ac:chgData name="Martin Taylor" userId="5c5c5df8bff673cc" providerId="LiveId" clId="{35EC0622-970B-4DAD-ACED-AB4949BF3872}" dt="2018-11-13T22:32:25.082" v="433" actId="14100"/>
          <ac:spMkLst>
            <pc:docMk/>
            <pc:sldMk cId="158609618" sldId="565"/>
            <ac:spMk id="2" creationId="{00000000-0000-0000-0000-000000000000}"/>
          </ac:spMkLst>
        </pc:spChg>
        <pc:picChg chg="mod">
          <ac:chgData name="Martin Taylor" userId="5c5c5df8bff673cc" providerId="LiveId" clId="{35EC0622-970B-4DAD-ACED-AB4949BF3872}" dt="2018-11-13T22:32:07.639" v="431" actId="1037"/>
          <ac:picMkLst>
            <pc:docMk/>
            <pc:sldMk cId="158609618" sldId="565"/>
            <ac:picMk id="3" creationId="{00000000-0000-0000-0000-000000000000}"/>
          </ac:picMkLst>
        </pc:picChg>
      </pc:sldChg>
      <pc:sldChg chg="modSp">
        <pc:chgData name="Martin Taylor" userId="5c5c5df8bff673cc" providerId="LiveId" clId="{35EC0622-970B-4DAD-ACED-AB4949BF3872}" dt="2018-11-13T22:45:14.947" v="477" actId="14100"/>
        <pc:sldMkLst>
          <pc:docMk/>
          <pc:sldMk cId="1060016967" sldId="621"/>
        </pc:sldMkLst>
        <pc:spChg chg="mod">
          <ac:chgData name="Martin Taylor" userId="5c5c5df8bff673cc" providerId="LiveId" clId="{35EC0622-970B-4DAD-ACED-AB4949BF3872}" dt="2018-11-13T22:45:14.947" v="477" actId="14100"/>
          <ac:spMkLst>
            <pc:docMk/>
            <pc:sldMk cId="1060016967" sldId="621"/>
            <ac:spMk id="3" creationId="{00000000-0000-0000-0000-000000000000}"/>
          </ac:spMkLst>
        </pc:spChg>
      </pc:sldChg>
      <pc:sldChg chg="modSp">
        <pc:chgData name="Martin Taylor" userId="5c5c5df8bff673cc" providerId="LiveId" clId="{35EC0622-970B-4DAD-ACED-AB4949BF3872}" dt="2018-11-13T22:32:36.119" v="437" actId="20577"/>
        <pc:sldMkLst>
          <pc:docMk/>
          <pc:sldMk cId="321054652" sldId="622"/>
        </pc:sldMkLst>
        <pc:spChg chg="mod">
          <ac:chgData name="Martin Taylor" userId="5c5c5df8bff673cc" providerId="LiveId" clId="{35EC0622-970B-4DAD-ACED-AB4949BF3872}" dt="2018-11-13T22:32:36.119" v="437" actId="20577"/>
          <ac:spMkLst>
            <pc:docMk/>
            <pc:sldMk cId="321054652" sldId="622"/>
            <ac:spMk id="2" creationId="{00000000-0000-0000-0000-000000000000}"/>
          </ac:spMkLst>
        </pc:spChg>
      </pc:sldChg>
      <pc:sldChg chg="addSp delSp del">
        <pc:chgData name="Martin Taylor" userId="5c5c5df8bff673cc" providerId="LiveId" clId="{35EC0622-970B-4DAD-ACED-AB4949BF3872}" dt="2018-11-13T22:38:58.506" v="466" actId="2696"/>
        <pc:sldMkLst>
          <pc:docMk/>
          <pc:sldMk cId="2551235465" sldId="623"/>
        </pc:sldMkLst>
        <pc:picChg chg="add del">
          <ac:chgData name="Martin Taylor" userId="5c5c5df8bff673cc" providerId="LiveId" clId="{35EC0622-970B-4DAD-ACED-AB4949BF3872}" dt="2018-11-13T22:38:39.828" v="464"/>
          <ac:picMkLst>
            <pc:docMk/>
            <pc:sldMk cId="2551235465" sldId="623"/>
            <ac:picMk id="4" creationId="{54E4230E-EBE6-41F6-8036-BB975872B0EF}"/>
          </ac:picMkLst>
        </pc:picChg>
      </pc:sldChg>
      <pc:sldChg chg="modSp">
        <pc:chgData name="Martin Taylor" userId="5c5c5df8bff673cc" providerId="LiveId" clId="{35EC0622-970B-4DAD-ACED-AB4949BF3872}" dt="2018-11-13T22:30:50.722" v="372" actId="14100"/>
        <pc:sldMkLst>
          <pc:docMk/>
          <pc:sldMk cId="3705596814" sldId="624"/>
        </pc:sldMkLst>
        <pc:spChg chg="mod">
          <ac:chgData name="Martin Taylor" userId="5c5c5df8bff673cc" providerId="LiveId" clId="{35EC0622-970B-4DAD-ACED-AB4949BF3872}" dt="2018-11-13T22:30:50.722" v="372" actId="14100"/>
          <ac:spMkLst>
            <pc:docMk/>
            <pc:sldMk cId="3705596814" sldId="624"/>
            <ac:spMk id="2" creationId="{00000000-0000-0000-0000-000000000000}"/>
          </ac:spMkLst>
        </pc:spChg>
      </pc:sldChg>
      <pc:sldChg chg="modSp">
        <pc:chgData name="Martin Taylor" userId="5c5c5df8bff673cc" providerId="LiveId" clId="{35EC0622-970B-4DAD-ACED-AB4949BF3872}" dt="2018-11-13T22:45:22.354" v="478" actId="14100"/>
        <pc:sldMkLst>
          <pc:docMk/>
          <pc:sldMk cId="738837050" sldId="673"/>
        </pc:sldMkLst>
        <pc:spChg chg="mod">
          <ac:chgData name="Martin Taylor" userId="5c5c5df8bff673cc" providerId="LiveId" clId="{35EC0622-970B-4DAD-ACED-AB4949BF3872}" dt="2018-11-13T22:45:22.354" v="478" actId="14100"/>
          <ac:spMkLst>
            <pc:docMk/>
            <pc:sldMk cId="738837050" sldId="673"/>
            <ac:spMk id="2" creationId="{00000000-0000-0000-0000-000000000000}"/>
          </ac:spMkLst>
        </pc:spChg>
      </pc:sldChg>
      <pc:sldChg chg="modSp">
        <pc:chgData name="Martin Taylor" userId="5c5c5df8bff673cc" providerId="LiveId" clId="{35EC0622-970B-4DAD-ACED-AB4949BF3872}" dt="2018-11-13T22:35:25.045" v="462" actId="20577"/>
        <pc:sldMkLst>
          <pc:docMk/>
          <pc:sldMk cId="2894159316" sldId="674"/>
        </pc:sldMkLst>
        <pc:spChg chg="mod">
          <ac:chgData name="Martin Taylor" userId="5c5c5df8bff673cc" providerId="LiveId" clId="{35EC0622-970B-4DAD-ACED-AB4949BF3872}" dt="2018-11-13T22:35:14.233" v="458" actId="14100"/>
          <ac:spMkLst>
            <pc:docMk/>
            <pc:sldMk cId="2894159316" sldId="674"/>
            <ac:spMk id="2" creationId="{00000000-0000-0000-0000-000000000000}"/>
          </ac:spMkLst>
        </pc:spChg>
        <pc:spChg chg="mod">
          <ac:chgData name="Martin Taylor" userId="5c5c5df8bff673cc" providerId="LiveId" clId="{35EC0622-970B-4DAD-ACED-AB4949BF3872}" dt="2018-11-13T22:35:25.045" v="462" actId="20577"/>
          <ac:spMkLst>
            <pc:docMk/>
            <pc:sldMk cId="2894159316" sldId="674"/>
            <ac:spMk id="4" creationId="{00000000-0000-0000-0000-000000000000}"/>
          </ac:spMkLst>
        </pc:spChg>
      </pc:sldChg>
      <pc:sldChg chg="modSp">
        <pc:chgData name="Martin Taylor" userId="5c5c5df8bff673cc" providerId="LiveId" clId="{35EC0622-970B-4DAD-ACED-AB4949BF3872}" dt="2018-11-13T22:31:35.689" v="395" actId="1036"/>
        <pc:sldMkLst>
          <pc:docMk/>
          <pc:sldMk cId="3195284538" sldId="675"/>
        </pc:sldMkLst>
        <pc:spChg chg="mod">
          <ac:chgData name="Martin Taylor" userId="5c5c5df8bff673cc" providerId="LiveId" clId="{35EC0622-970B-4DAD-ACED-AB4949BF3872}" dt="2018-11-13T22:31:28.344" v="379" actId="20577"/>
          <ac:spMkLst>
            <pc:docMk/>
            <pc:sldMk cId="3195284538" sldId="675"/>
            <ac:spMk id="4" creationId="{00000000-0000-0000-0000-000000000000}"/>
          </ac:spMkLst>
        </pc:spChg>
        <pc:picChg chg="mod">
          <ac:chgData name="Martin Taylor" userId="5c5c5df8bff673cc" providerId="LiveId" clId="{35EC0622-970B-4DAD-ACED-AB4949BF3872}" dt="2018-11-13T22:31:35.689" v="395" actId="1036"/>
          <ac:picMkLst>
            <pc:docMk/>
            <pc:sldMk cId="3195284538" sldId="675"/>
            <ac:picMk id="2" creationId="{00000000-0000-0000-0000-000000000000}"/>
          </ac:picMkLst>
        </pc:picChg>
      </pc:sldChg>
      <pc:sldChg chg="add">
        <pc:chgData name="Martin Taylor" userId="5c5c5df8bff673cc" providerId="LiveId" clId="{35EC0622-970B-4DAD-ACED-AB4949BF3872}" dt="2018-11-13T22:38:53.360" v="465"/>
        <pc:sldMkLst>
          <pc:docMk/>
          <pc:sldMk cId="3831646798" sldId="676"/>
        </pc:sldMkLst>
      </pc:sldChg>
      <pc:sldChg chg="add">
        <pc:chgData name="Martin Taylor" userId="5c5c5df8bff673cc" providerId="LiveId" clId="{35EC0622-970B-4DAD-ACED-AB4949BF3872}" dt="2018-11-13T22:39:18.277" v="467"/>
        <pc:sldMkLst>
          <pc:docMk/>
          <pc:sldMk cId="2114582656" sldId="677"/>
        </pc:sldMkLst>
      </pc:sldChg>
      <pc:sldChg chg="add">
        <pc:chgData name="Martin Taylor" userId="5c5c5df8bff673cc" providerId="LiveId" clId="{35EC0622-970B-4DAD-ACED-AB4949BF3872}" dt="2018-11-13T22:39:38.099" v="468"/>
        <pc:sldMkLst>
          <pc:docMk/>
          <pc:sldMk cId="2267124011" sldId="678"/>
        </pc:sldMkLst>
      </pc:sldChg>
      <pc:sldChg chg="add">
        <pc:chgData name="Martin Taylor" userId="5c5c5df8bff673cc" providerId="LiveId" clId="{35EC0622-970B-4DAD-ACED-AB4949BF3872}" dt="2018-11-13T22:39:53.817" v="469"/>
        <pc:sldMkLst>
          <pc:docMk/>
          <pc:sldMk cId="389339624" sldId="679"/>
        </pc:sldMkLst>
      </pc:sldChg>
      <pc:sldChg chg="add">
        <pc:chgData name="Martin Taylor" userId="5c5c5df8bff673cc" providerId="LiveId" clId="{35EC0622-970B-4DAD-ACED-AB4949BF3872}" dt="2018-11-13T22:40:09.504" v="470"/>
        <pc:sldMkLst>
          <pc:docMk/>
          <pc:sldMk cId="3102395145" sldId="680"/>
        </pc:sldMkLst>
      </pc:sldChg>
      <pc:sldChg chg="add">
        <pc:chgData name="Martin Taylor" userId="5c5c5df8bff673cc" providerId="LiveId" clId="{35EC0622-970B-4DAD-ACED-AB4949BF3872}" dt="2018-11-13T22:40:22.499" v="471"/>
        <pc:sldMkLst>
          <pc:docMk/>
          <pc:sldMk cId="3054838990" sldId="681"/>
        </pc:sldMkLst>
      </pc:sldChg>
      <pc:sldChg chg="add del">
        <pc:chgData name="Martin Taylor" userId="5c5c5df8bff673cc" providerId="LiveId" clId="{35EC0622-970B-4DAD-ACED-AB4949BF3872}" dt="2018-11-13T22:41:08.359" v="473" actId="2696"/>
        <pc:sldMkLst>
          <pc:docMk/>
          <pc:sldMk cId="3025820346" sldId="682"/>
        </pc:sldMkLst>
      </pc:sldChg>
      <pc:sldChg chg="add">
        <pc:chgData name="Martin Taylor" userId="5c5c5df8bff673cc" providerId="LiveId" clId="{35EC0622-970B-4DAD-ACED-AB4949BF3872}" dt="2018-11-13T22:41:42.088" v="474"/>
        <pc:sldMkLst>
          <pc:docMk/>
          <pc:sldMk cId="3672230553" sldId="682"/>
        </pc:sldMkLst>
      </pc:sldChg>
      <pc:sldChg chg="add">
        <pc:chgData name="Martin Taylor" userId="5c5c5df8bff673cc" providerId="LiveId" clId="{35EC0622-970B-4DAD-ACED-AB4949BF3872}" dt="2018-11-13T22:42:00.426" v="475"/>
        <pc:sldMkLst>
          <pc:docMk/>
          <pc:sldMk cId="4172284964" sldId="68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B63230-886E-4142-A578-5A5340BC038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3037C388-4C1F-452C-9093-E8117F5AF3A9}">
      <dgm:prSet phldrT="[Text]" phldr="1"/>
      <dgm:spPr/>
      <dgm:t>
        <a:bodyPr/>
        <a:lstStyle/>
        <a:p>
          <a:endParaRPr lang="en-GB"/>
        </a:p>
      </dgm:t>
    </dgm:pt>
    <dgm:pt modelId="{A9913A1B-EED6-4D9C-9B7D-D45318128EE5}" type="parTrans" cxnId="{6F2259EC-A144-4D36-B16A-AA44F58B0536}">
      <dgm:prSet/>
      <dgm:spPr/>
      <dgm:t>
        <a:bodyPr/>
        <a:lstStyle/>
        <a:p>
          <a:endParaRPr lang="en-GB"/>
        </a:p>
      </dgm:t>
    </dgm:pt>
    <dgm:pt modelId="{AA695B0A-7917-46E9-ADF4-86D576615C1A}" type="sibTrans" cxnId="{6F2259EC-A144-4D36-B16A-AA44F58B0536}">
      <dgm:prSet/>
      <dgm:spPr/>
      <dgm:t>
        <a:bodyPr/>
        <a:lstStyle/>
        <a:p>
          <a:endParaRPr lang="en-GB"/>
        </a:p>
      </dgm:t>
    </dgm:pt>
    <dgm:pt modelId="{D868331F-E85C-4E0F-9AB7-FD0CF7BD02FD}">
      <dgm:prSet phldrT="[Text]" phldr="1"/>
      <dgm:spPr/>
      <dgm:t>
        <a:bodyPr/>
        <a:lstStyle/>
        <a:p>
          <a:endParaRPr lang="en-GB"/>
        </a:p>
      </dgm:t>
    </dgm:pt>
    <dgm:pt modelId="{189AA303-9686-4AE2-B5C8-056FF3ADCAC2}" type="parTrans" cxnId="{5D724A19-C281-48F7-804A-0230D7041DBF}">
      <dgm:prSet/>
      <dgm:spPr/>
      <dgm:t>
        <a:bodyPr/>
        <a:lstStyle/>
        <a:p>
          <a:endParaRPr lang="en-GB"/>
        </a:p>
      </dgm:t>
    </dgm:pt>
    <dgm:pt modelId="{1208CCA4-FA78-4F02-95E5-E550F87CE125}" type="sibTrans" cxnId="{5D724A19-C281-48F7-804A-0230D7041DBF}">
      <dgm:prSet/>
      <dgm:spPr/>
      <dgm:t>
        <a:bodyPr/>
        <a:lstStyle/>
        <a:p>
          <a:endParaRPr lang="en-GB"/>
        </a:p>
      </dgm:t>
    </dgm:pt>
    <dgm:pt modelId="{B2AB59FE-29E3-44B2-AC51-2F6A5ABAAED6}">
      <dgm:prSet phldrT="[Text]" phldr="1"/>
      <dgm:spPr/>
      <dgm:t>
        <a:bodyPr/>
        <a:lstStyle/>
        <a:p>
          <a:endParaRPr lang="en-GB"/>
        </a:p>
      </dgm:t>
    </dgm:pt>
    <dgm:pt modelId="{FA75BB4E-56C1-40A9-A70F-FE1C902C0CD2}" type="parTrans" cxnId="{0E7D1FA4-FD0A-4FE8-B348-A930FF71783E}">
      <dgm:prSet/>
      <dgm:spPr/>
      <dgm:t>
        <a:bodyPr/>
        <a:lstStyle/>
        <a:p>
          <a:endParaRPr lang="en-GB"/>
        </a:p>
      </dgm:t>
    </dgm:pt>
    <dgm:pt modelId="{F4A8E8C9-5D8E-4ABB-9704-0CD22F593501}" type="sibTrans" cxnId="{0E7D1FA4-FD0A-4FE8-B348-A930FF71783E}">
      <dgm:prSet/>
      <dgm:spPr/>
      <dgm:t>
        <a:bodyPr/>
        <a:lstStyle/>
        <a:p>
          <a:endParaRPr lang="en-GB"/>
        </a:p>
      </dgm:t>
    </dgm:pt>
    <dgm:pt modelId="{BDA38ABD-5415-414F-A478-EAF253DDE5BA}">
      <dgm:prSet phldrT="[Text]" phldr="1"/>
      <dgm:spPr/>
      <dgm:t>
        <a:bodyPr/>
        <a:lstStyle/>
        <a:p>
          <a:endParaRPr lang="en-GB"/>
        </a:p>
      </dgm:t>
    </dgm:pt>
    <dgm:pt modelId="{27B59B70-8BAC-4F17-80AE-7D04167BFBEB}" type="parTrans" cxnId="{B1312324-2F78-4061-8C0B-EFADE63E5C4F}">
      <dgm:prSet/>
      <dgm:spPr/>
      <dgm:t>
        <a:bodyPr/>
        <a:lstStyle/>
        <a:p>
          <a:endParaRPr lang="en-GB"/>
        </a:p>
      </dgm:t>
    </dgm:pt>
    <dgm:pt modelId="{2D65C4D8-D9F7-4426-9D22-409818E5689D}" type="sibTrans" cxnId="{B1312324-2F78-4061-8C0B-EFADE63E5C4F}">
      <dgm:prSet/>
      <dgm:spPr/>
      <dgm:t>
        <a:bodyPr/>
        <a:lstStyle/>
        <a:p>
          <a:endParaRPr lang="en-GB"/>
        </a:p>
      </dgm:t>
    </dgm:pt>
    <dgm:pt modelId="{81D55A84-A6FB-4A0B-9466-050E648DF92F}">
      <dgm:prSet phldrT="[Text]" phldr="1"/>
      <dgm:spPr/>
      <dgm:t>
        <a:bodyPr/>
        <a:lstStyle/>
        <a:p>
          <a:endParaRPr lang="en-GB"/>
        </a:p>
      </dgm:t>
    </dgm:pt>
    <dgm:pt modelId="{35A751B8-38B4-4354-82B2-F0E04F255F33}" type="parTrans" cxnId="{93F660AA-18D7-433D-B8F2-2FF93BA2AB61}">
      <dgm:prSet/>
      <dgm:spPr/>
      <dgm:t>
        <a:bodyPr/>
        <a:lstStyle/>
        <a:p>
          <a:endParaRPr lang="en-GB"/>
        </a:p>
      </dgm:t>
    </dgm:pt>
    <dgm:pt modelId="{4FBD0FA6-B270-4A7B-ABB1-B81CF2A327ED}" type="sibTrans" cxnId="{93F660AA-18D7-433D-B8F2-2FF93BA2AB61}">
      <dgm:prSet/>
      <dgm:spPr/>
      <dgm:t>
        <a:bodyPr/>
        <a:lstStyle/>
        <a:p>
          <a:endParaRPr lang="en-GB"/>
        </a:p>
      </dgm:t>
    </dgm:pt>
    <dgm:pt modelId="{9CD94AF6-4491-40C0-929A-CEB7EB1DA67B}">
      <dgm:prSet phldrT="[Text]" phldr="1"/>
      <dgm:spPr/>
      <dgm:t>
        <a:bodyPr/>
        <a:lstStyle/>
        <a:p>
          <a:endParaRPr lang="en-GB"/>
        </a:p>
      </dgm:t>
    </dgm:pt>
    <dgm:pt modelId="{2A162AED-210F-402F-BF3B-ED173C4A9EB8}" type="parTrans" cxnId="{1BA1BC65-0D57-44C4-97CD-144AC4481A7A}">
      <dgm:prSet/>
      <dgm:spPr/>
      <dgm:t>
        <a:bodyPr/>
        <a:lstStyle/>
        <a:p>
          <a:endParaRPr lang="en-GB"/>
        </a:p>
      </dgm:t>
    </dgm:pt>
    <dgm:pt modelId="{6D476261-C5CA-4151-B078-1BEFCCE61558}" type="sibTrans" cxnId="{1BA1BC65-0D57-44C4-97CD-144AC4481A7A}">
      <dgm:prSet/>
      <dgm:spPr/>
      <dgm:t>
        <a:bodyPr/>
        <a:lstStyle/>
        <a:p>
          <a:endParaRPr lang="en-GB"/>
        </a:p>
      </dgm:t>
    </dgm:pt>
    <dgm:pt modelId="{AF38150D-4D66-42D0-AA3A-53DC445D193B}">
      <dgm:prSet phldrT="[Text]" phldr="1"/>
      <dgm:spPr/>
      <dgm:t>
        <a:bodyPr/>
        <a:lstStyle/>
        <a:p>
          <a:endParaRPr lang="en-GB"/>
        </a:p>
      </dgm:t>
    </dgm:pt>
    <dgm:pt modelId="{C8C5AD3B-C5F4-4A84-8084-592629535B14}" type="parTrans" cxnId="{8C1AB3C7-FF1E-4FE9-A673-C10B21F7FDEC}">
      <dgm:prSet/>
      <dgm:spPr/>
      <dgm:t>
        <a:bodyPr/>
        <a:lstStyle/>
        <a:p>
          <a:endParaRPr lang="en-GB"/>
        </a:p>
      </dgm:t>
    </dgm:pt>
    <dgm:pt modelId="{D1E27D09-21B4-403B-9F58-0F71AD1B30ED}" type="sibTrans" cxnId="{8C1AB3C7-FF1E-4FE9-A673-C10B21F7FDEC}">
      <dgm:prSet/>
      <dgm:spPr/>
      <dgm:t>
        <a:bodyPr/>
        <a:lstStyle/>
        <a:p>
          <a:endParaRPr lang="en-GB"/>
        </a:p>
      </dgm:t>
    </dgm:pt>
    <dgm:pt modelId="{06FE7B88-8613-454A-A933-587D7EAEBCC9}">
      <dgm:prSet custT="1"/>
      <dgm:spPr/>
      <dgm:t>
        <a:bodyPr/>
        <a:lstStyle/>
        <a:p>
          <a:r>
            <a:rPr lang="en-GB" sz="2000" dirty="0"/>
            <a:t>Identify barriers to learning for PP pupils</a:t>
          </a:r>
        </a:p>
      </dgm:t>
    </dgm:pt>
    <dgm:pt modelId="{34F2B007-C105-4A6F-B689-461569734458}" type="parTrans" cxnId="{E7271258-F36B-4396-AFDC-F0B39AA50E75}">
      <dgm:prSet/>
      <dgm:spPr/>
      <dgm:t>
        <a:bodyPr/>
        <a:lstStyle/>
        <a:p>
          <a:endParaRPr lang="en-GB"/>
        </a:p>
      </dgm:t>
    </dgm:pt>
    <dgm:pt modelId="{EA7E34F2-985B-4380-86E8-DA1650EEDB5C}" type="sibTrans" cxnId="{E7271258-F36B-4396-AFDC-F0B39AA50E75}">
      <dgm:prSet/>
      <dgm:spPr/>
      <dgm:t>
        <a:bodyPr/>
        <a:lstStyle/>
        <a:p>
          <a:endParaRPr lang="en-GB"/>
        </a:p>
      </dgm:t>
    </dgm:pt>
    <dgm:pt modelId="{4FE3363D-94FD-4B0A-9153-2CF5931FA33E}">
      <dgm:prSet custT="1"/>
      <dgm:spPr/>
      <dgm:t>
        <a:bodyPr/>
        <a:lstStyle/>
        <a:p>
          <a:r>
            <a:rPr lang="en-GB" sz="2000" dirty="0"/>
            <a:t>Decide your desired outcomes</a:t>
          </a:r>
        </a:p>
      </dgm:t>
    </dgm:pt>
    <dgm:pt modelId="{A88FBA06-9937-4FF9-8B1E-FFF41BE57FAF}" type="parTrans" cxnId="{84B9B3FA-161A-404E-9C6B-494882067776}">
      <dgm:prSet/>
      <dgm:spPr/>
      <dgm:t>
        <a:bodyPr/>
        <a:lstStyle/>
        <a:p>
          <a:endParaRPr lang="en-GB"/>
        </a:p>
      </dgm:t>
    </dgm:pt>
    <dgm:pt modelId="{50120897-1EC6-4082-A231-2D14FA15B7CE}" type="sibTrans" cxnId="{84B9B3FA-161A-404E-9C6B-494882067776}">
      <dgm:prSet/>
      <dgm:spPr/>
      <dgm:t>
        <a:bodyPr/>
        <a:lstStyle/>
        <a:p>
          <a:endParaRPr lang="en-GB"/>
        </a:p>
      </dgm:t>
    </dgm:pt>
    <dgm:pt modelId="{9BF70209-6A20-46FF-B7AF-05C6D9FADF37}">
      <dgm:prSet custT="1"/>
      <dgm:spPr/>
      <dgm:t>
        <a:bodyPr/>
        <a:lstStyle/>
        <a:p>
          <a:r>
            <a:rPr lang="en-GB" sz="2000" dirty="0"/>
            <a:t>Identify success criteria for each outcome</a:t>
          </a:r>
        </a:p>
      </dgm:t>
    </dgm:pt>
    <dgm:pt modelId="{592FA7D4-754B-4CF5-A42A-BF2B67C2086F}" type="parTrans" cxnId="{58AA200C-91DC-4BF6-B793-AF1206B5A2FB}">
      <dgm:prSet/>
      <dgm:spPr/>
      <dgm:t>
        <a:bodyPr/>
        <a:lstStyle/>
        <a:p>
          <a:endParaRPr lang="en-GB"/>
        </a:p>
      </dgm:t>
    </dgm:pt>
    <dgm:pt modelId="{FC912AAE-6C30-42B2-AF4A-A1F0CE70AF2B}" type="sibTrans" cxnId="{58AA200C-91DC-4BF6-B793-AF1206B5A2FB}">
      <dgm:prSet/>
      <dgm:spPr/>
      <dgm:t>
        <a:bodyPr/>
        <a:lstStyle/>
        <a:p>
          <a:endParaRPr lang="en-GB"/>
        </a:p>
      </dgm:t>
    </dgm:pt>
    <dgm:pt modelId="{3A8EE6B1-F932-46CD-A108-04D04754D735}">
      <dgm:prSet custT="1"/>
      <dgm:spPr/>
      <dgm:t>
        <a:bodyPr/>
        <a:lstStyle/>
        <a:p>
          <a:r>
            <a:rPr lang="en-GB" sz="2000" dirty="0"/>
            <a:t>Choose your PP strategies</a:t>
          </a:r>
        </a:p>
      </dgm:t>
    </dgm:pt>
    <dgm:pt modelId="{4B0DA68E-7A75-4F75-9C71-932291A01F11}" type="parTrans" cxnId="{72D4F516-AFB6-4806-A557-437F199EA50E}">
      <dgm:prSet/>
      <dgm:spPr/>
      <dgm:t>
        <a:bodyPr/>
        <a:lstStyle/>
        <a:p>
          <a:endParaRPr lang="en-GB"/>
        </a:p>
      </dgm:t>
    </dgm:pt>
    <dgm:pt modelId="{8F3B4CBC-A85F-483A-875D-A9B7FED62F4F}" type="sibTrans" cxnId="{72D4F516-AFB6-4806-A557-437F199EA50E}">
      <dgm:prSet/>
      <dgm:spPr/>
      <dgm:t>
        <a:bodyPr/>
        <a:lstStyle/>
        <a:p>
          <a:endParaRPr lang="en-GB"/>
        </a:p>
      </dgm:t>
    </dgm:pt>
    <dgm:pt modelId="{8AB6EACA-5239-4C1E-9EE0-150914D48EEE}">
      <dgm:prSet custT="1"/>
      <dgm:spPr/>
      <dgm:t>
        <a:bodyPr/>
        <a:lstStyle/>
        <a:p>
          <a:r>
            <a:rPr lang="en-GB" sz="2000" dirty="0"/>
            <a:t>Implement strategies with in-depth training</a:t>
          </a:r>
        </a:p>
      </dgm:t>
    </dgm:pt>
    <dgm:pt modelId="{0FB1D3C5-F68A-46F1-8DFA-C704C7878E89}" type="parTrans" cxnId="{18833981-8A15-4A2E-BBFD-9DA6A8B7A453}">
      <dgm:prSet/>
      <dgm:spPr/>
      <dgm:t>
        <a:bodyPr/>
        <a:lstStyle/>
        <a:p>
          <a:endParaRPr lang="en-GB"/>
        </a:p>
      </dgm:t>
    </dgm:pt>
    <dgm:pt modelId="{4F39C486-D352-446A-8FD2-19E6C80DFA06}" type="sibTrans" cxnId="{18833981-8A15-4A2E-BBFD-9DA6A8B7A453}">
      <dgm:prSet/>
      <dgm:spPr/>
      <dgm:t>
        <a:bodyPr/>
        <a:lstStyle/>
        <a:p>
          <a:endParaRPr lang="en-GB"/>
        </a:p>
      </dgm:t>
    </dgm:pt>
    <dgm:pt modelId="{6302B2DD-4D61-49C0-8B2C-3DF292BF24E1}">
      <dgm:prSet custT="1"/>
      <dgm:spPr/>
      <dgm:t>
        <a:bodyPr/>
        <a:lstStyle/>
        <a:p>
          <a:r>
            <a:rPr lang="en-GB" sz="2000" dirty="0"/>
            <a:t>Evaluate strategies regularly</a:t>
          </a:r>
        </a:p>
      </dgm:t>
    </dgm:pt>
    <dgm:pt modelId="{344FE664-95FA-4402-8FD8-6858CA3B7F1F}" type="parTrans" cxnId="{527A6C30-0BD0-4967-9FE0-DAF1AEC207E5}">
      <dgm:prSet/>
      <dgm:spPr/>
      <dgm:t>
        <a:bodyPr/>
        <a:lstStyle/>
        <a:p>
          <a:endParaRPr lang="en-GB"/>
        </a:p>
      </dgm:t>
    </dgm:pt>
    <dgm:pt modelId="{E4BB1DF9-AE90-4A0F-83C5-6C989C70676C}" type="sibTrans" cxnId="{527A6C30-0BD0-4967-9FE0-DAF1AEC207E5}">
      <dgm:prSet/>
      <dgm:spPr/>
      <dgm:t>
        <a:bodyPr/>
        <a:lstStyle/>
        <a:p>
          <a:endParaRPr lang="en-GB"/>
        </a:p>
      </dgm:t>
    </dgm:pt>
    <dgm:pt modelId="{232CEC43-315A-4840-AE0A-9E563B06EDC3}">
      <dgm:prSet custT="1"/>
      <dgm:spPr/>
      <dgm:t>
        <a:bodyPr/>
        <a:lstStyle/>
        <a:p>
          <a:r>
            <a:rPr lang="en-GB" sz="2000" dirty="0"/>
            <a:t>Tell the story: create an audit trail</a:t>
          </a:r>
        </a:p>
      </dgm:t>
    </dgm:pt>
    <dgm:pt modelId="{A92DFA7D-2E44-49EA-AB49-2CC24A47F355}" type="parTrans" cxnId="{B6B54817-ABE4-447E-95BB-9DF41FE3234E}">
      <dgm:prSet/>
      <dgm:spPr/>
      <dgm:t>
        <a:bodyPr/>
        <a:lstStyle/>
        <a:p>
          <a:endParaRPr lang="en-GB"/>
        </a:p>
      </dgm:t>
    </dgm:pt>
    <dgm:pt modelId="{5878BB76-5407-46EC-838B-E7C5FAAC15F8}" type="sibTrans" cxnId="{B6B54817-ABE4-447E-95BB-9DF41FE3234E}">
      <dgm:prSet/>
      <dgm:spPr/>
      <dgm:t>
        <a:bodyPr/>
        <a:lstStyle/>
        <a:p>
          <a:endParaRPr lang="en-GB"/>
        </a:p>
      </dgm:t>
    </dgm:pt>
    <dgm:pt modelId="{8E87967E-A89B-46A2-959E-16D419FB800E}" type="pres">
      <dgm:prSet presAssocID="{51B63230-886E-4142-A578-5A5340BC0383}" presName="linearFlow" presStyleCnt="0">
        <dgm:presLayoutVars>
          <dgm:dir/>
          <dgm:animLvl val="lvl"/>
          <dgm:resizeHandles val="exact"/>
        </dgm:presLayoutVars>
      </dgm:prSet>
      <dgm:spPr/>
      <dgm:t>
        <a:bodyPr/>
        <a:lstStyle/>
        <a:p>
          <a:endParaRPr lang="en-GB"/>
        </a:p>
      </dgm:t>
    </dgm:pt>
    <dgm:pt modelId="{3D568E59-69AA-4764-80E0-B198CA273360}" type="pres">
      <dgm:prSet presAssocID="{3037C388-4C1F-452C-9093-E8117F5AF3A9}" presName="composite" presStyleCnt="0"/>
      <dgm:spPr/>
    </dgm:pt>
    <dgm:pt modelId="{6862AD49-65BD-45E6-A154-810C3FE8010A}" type="pres">
      <dgm:prSet presAssocID="{3037C388-4C1F-452C-9093-E8117F5AF3A9}" presName="parentText" presStyleLbl="alignNode1" presStyleIdx="0" presStyleCnt="7">
        <dgm:presLayoutVars>
          <dgm:chMax val="1"/>
          <dgm:bulletEnabled val="1"/>
        </dgm:presLayoutVars>
      </dgm:prSet>
      <dgm:spPr/>
      <dgm:t>
        <a:bodyPr/>
        <a:lstStyle/>
        <a:p>
          <a:endParaRPr lang="en-GB"/>
        </a:p>
      </dgm:t>
    </dgm:pt>
    <dgm:pt modelId="{B3C22D82-1EFF-4D11-9B49-F149E822E94A}" type="pres">
      <dgm:prSet presAssocID="{3037C388-4C1F-452C-9093-E8117F5AF3A9}" presName="descendantText" presStyleLbl="alignAcc1" presStyleIdx="0" presStyleCnt="7">
        <dgm:presLayoutVars>
          <dgm:bulletEnabled val="1"/>
        </dgm:presLayoutVars>
      </dgm:prSet>
      <dgm:spPr/>
      <dgm:t>
        <a:bodyPr/>
        <a:lstStyle/>
        <a:p>
          <a:endParaRPr lang="en-GB"/>
        </a:p>
      </dgm:t>
    </dgm:pt>
    <dgm:pt modelId="{55586AC6-447C-45AF-B67C-008C10A599BB}" type="pres">
      <dgm:prSet presAssocID="{AA695B0A-7917-46E9-ADF4-86D576615C1A}" presName="sp" presStyleCnt="0"/>
      <dgm:spPr/>
    </dgm:pt>
    <dgm:pt modelId="{2C5472DC-86EF-4750-9ABD-9B91178FDADA}" type="pres">
      <dgm:prSet presAssocID="{D868331F-E85C-4E0F-9AB7-FD0CF7BD02FD}" presName="composite" presStyleCnt="0"/>
      <dgm:spPr/>
    </dgm:pt>
    <dgm:pt modelId="{ECD64904-8748-444D-801B-D4F398B9B938}" type="pres">
      <dgm:prSet presAssocID="{D868331F-E85C-4E0F-9AB7-FD0CF7BD02FD}" presName="parentText" presStyleLbl="alignNode1" presStyleIdx="1" presStyleCnt="7">
        <dgm:presLayoutVars>
          <dgm:chMax val="1"/>
          <dgm:bulletEnabled val="1"/>
        </dgm:presLayoutVars>
      </dgm:prSet>
      <dgm:spPr/>
      <dgm:t>
        <a:bodyPr/>
        <a:lstStyle/>
        <a:p>
          <a:endParaRPr lang="en-GB"/>
        </a:p>
      </dgm:t>
    </dgm:pt>
    <dgm:pt modelId="{0BEEBD19-AC04-4814-8589-6AB6BCCE179B}" type="pres">
      <dgm:prSet presAssocID="{D868331F-E85C-4E0F-9AB7-FD0CF7BD02FD}" presName="descendantText" presStyleLbl="alignAcc1" presStyleIdx="1" presStyleCnt="7">
        <dgm:presLayoutVars>
          <dgm:bulletEnabled val="1"/>
        </dgm:presLayoutVars>
      </dgm:prSet>
      <dgm:spPr/>
      <dgm:t>
        <a:bodyPr/>
        <a:lstStyle/>
        <a:p>
          <a:endParaRPr lang="en-GB"/>
        </a:p>
      </dgm:t>
    </dgm:pt>
    <dgm:pt modelId="{568B0450-8D45-4C6A-B8CD-78D9782D2457}" type="pres">
      <dgm:prSet presAssocID="{1208CCA4-FA78-4F02-95E5-E550F87CE125}" presName="sp" presStyleCnt="0"/>
      <dgm:spPr/>
    </dgm:pt>
    <dgm:pt modelId="{867F2DF2-C873-4441-B408-B1E5874D6918}" type="pres">
      <dgm:prSet presAssocID="{B2AB59FE-29E3-44B2-AC51-2F6A5ABAAED6}" presName="composite" presStyleCnt="0"/>
      <dgm:spPr/>
    </dgm:pt>
    <dgm:pt modelId="{3AE3EB02-E980-4BB6-8F0B-7FCC8CE55EB3}" type="pres">
      <dgm:prSet presAssocID="{B2AB59FE-29E3-44B2-AC51-2F6A5ABAAED6}" presName="parentText" presStyleLbl="alignNode1" presStyleIdx="2" presStyleCnt="7">
        <dgm:presLayoutVars>
          <dgm:chMax val="1"/>
          <dgm:bulletEnabled val="1"/>
        </dgm:presLayoutVars>
      </dgm:prSet>
      <dgm:spPr/>
      <dgm:t>
        <a:bodyPr/>
        <a:lstStyle/>
        <a:p>
          <a:endParaRPr lang="en-GB"/>
        </a:p>
      </dgm:t>
    </dgm:pt>
    <dgm:pt modelId="{0F31F878-2DDF-4903-82ED-3DE0DC480FD4}" type="pres">
      <dgm:prSet presAssocID="{B2AB59FE-29E3-44B2-AC51-2F6A5ABAAED6}" presName="descendantText" presStyleLbl="alignAcc1" presStyleIdx="2" presStyleCnt="7">
        <dgm:presLayoutVars>
          <dgm:bulletEnabled val="1"/>
        </dgm:presLayoutVars>
      </dgm:prSet>
      <dgm:spPr/>
      <dgm:t>
        <a:bodyPr/>
        <a:lstStyle/>
        <a:p>
          <a:endParaRPr lang="en-GB"/>
        </a:p>
      </dgm:t>
    </dgm:pt>
    <dgm:pt modelId="{61320402-AC14-4864-96FB-FEB785CDF79D}" type="pres">
      <dgm:prSet presAssocID="{F4A8E8C9-5D8E-4ABB-9704-0CD22F593501}" presName="sp" presStyleCnt="0"/>
      <dgm:spPr/>
    </dgm:pt>
    <dgm:pt modelId="{400C1E46-0B41-488E-A3ED-6CB3B435F87D}" type="pres">
      <dgm:prSet presAssocID="{BDA38ABD-5415-414F-A478-EAF253DDE5BA}" presName="composite" presStyleCnt="0"/>
      <dgm:spPr/>
    </dgm:pt>
    <dgm:pt modelId="{B3F3C7B7-4B5D-4333-ACF8-620BAB7B5077}" type="pres">
      <dgm:prSet presAssocID="{BDA38ABD-5415-414F-A478-EAF253DDE5BA}" presName="parentText" presStyleLbl="alignNode1" presStyleIdx="3" presStyleCnt="7">
        <dgm:presLayoutVars>
          <dgm:chMax val="1"/>
          <dgm:bulletEnabled val="1"/>
        </dgm:presLayoutVars>
      </dgm:prSet>
      <dgm:spPr/>
      <dgm:t>
        <a:bodyPr/>
        <a:lstStyle/>
        <a:p>
          <a:endParaRPr lang="en-GB"/>
        </a:p>
      </dgm:t>
    </dgm:pt>
    <dgm:pt modelId="{1E09ED51-FCE7-4A8C-9582-5991F0032EE5}" type="pres">
      <dgm:prSet presAssocID="{BDA38ABD-5415-414F-A478-EAF253DDE5BA}" presName="descendantText" presStyleLbl="alignAcc1" presStyleIdx="3" presStyleCnt="7">
        <dgm:presLayoutVars>
          <dgm:bulletEnabled val="1"/>
        </dgm:presLayoutVars>
      </dgm:prSet>
      <dgm:spPr/>
      <dgm:t>
        <a:bodyPr/>
        <a:lstStyle/>
        <a:p>
          <a:endParaRPr lang="en-GB"/>
        </a:p>
      </dgm:t>
    </dgm:pt>
    <dgm:pt modelId="{81B9434F-909A-4DB0-BA6E-C22CD289E3A1}" type="pres">
      <dgm:prSet presAssocID="{2D65C4D8-D9F7-4426-9D22-409818E5689D}" presName="sp" presStyleCnt="0"/>
      <dgm:spPr/>
    </dgm:pt>
    <dgm:pt modelId="{E404B9D4-1FEE-4689-B592-90C4D78E4188}" type="pres">
      <dgm:prSet presAssocID="{81D55A84-A6FB-4A0B-9466-050E648DF92F}" presName="composite" presStyleCnt="0"/>
      <dgm:spPr/>
    </dgm:pt>
    <dgm:pt modelId="{15122791-E668-407D-A418-68DA371021D7}" type="pres">
      <dgm:prSet presAssocID="{81D55A84-A6FB-4A0B-9466-050E648DF92F}" presName="parentText" presStyleLbl="alignNode1" presStyleIdx="4" presStyleCnt="7">
        <dgm:presLayoutVars>
          <dgm:chMax val="1"/>
          <dgm:bulletEnabled val="1"/>
        </dgm:presLayoutVars>
      </dgm:prSet>
      <dgm:spPr/>
      <dgm:t>
        <a:bodyPr/>
        <a:lstStyle/>
        <a:p>
          <a:endParaRPr lang="en-GB"/>
        </a:p>
      </dgm:t>
    </dgm:pt>
    <dgm:pt modelId="{58C165A9-562B-4FCD-99EF-EF478F88F51D}" type="pres">
      <dgm:prSet presAssocID="{81D55A84-A6FB-4A0B-9466-050E648DF92F}" presName="descendantText" presStyleLbl="alignAcc1" presStyleIdx="4" presStyleCnt="7">
        <dgm:presLayoutVars>
          <dgm:bulletEnabled val="1"/>
        </dgm:presLayoutVars>
      </dgm:prSet>
      <dgm:spPr/>
      <dgm:t>
        <a:bodyPr/>
        <a:lstStyle/>
        <a:p>
          <a:endParaRPr lang="en-GB"/>
        </a:p>
      </dgm:t>
    </dgm:pt>
    <dgm:pt modelId="{78E21687-AA20-4F66-A00B-7E624051AF46}" type="pres">
      <dgm:prSet presAssocID="{4FBD0FA6-B270-4A7B-ABB1-B81CF2A327ED}" presName="sp" presStyleCnt="0"/>
      <dgm:spPr/>
    </dgm:pt>
    <dgm:pt modelId="{768860D3-3E64-4F96-B5BC-75049C56AC28}" type="pres">
      <dgm:prSet presAssocID="{9CD94AF6-4491-40C0-929A-CEB7EB1DA67B}" presName="composite" presStyleCnt="0"/>
      <dgm:spPr/>
    </dgm:pt>
    <dgm:pt modelId="{1784405B-C937-4E9E-873D-C3FD9679ACE1}" type="pres">
      <dgm:prSet presAssocID="{9CD94AF6-4491-40C0-929A-CEB7EB1DA67B}" presName="parentText" presStyleLbl="alignNode1" presStyleIdx="5" presStyleCnt="7">
        <dgm:presLayoutVars>
          <dgm:chMax val="1"/>
          <dgm:bulletEnabled val="1"/>
        </dgm:presLayoutVars>
      </dgm:prSet>
      <dgm:spPr/>
      <dgm:t>
        <a:bodyPr/>
        <a:lstStyle/>
        <a:p>
          <a:endParaRPr lang="en-GB"/>
        </a:p>
      </dgm:t>
    </dgm:pt>
    <dgm:pt modelId="{64F41F0C-5391-448B-A886-876F602C1485}" type="pres">
      <dgm:prSet presAssocID="{9CD94AF6-4491-40C0-929A-CEB7EB1DA67B}" presName="descendantText" presStyleLbl="alignAcc1" presStyleIdx="5" presStyleCnt="7">
        <dgm:presLayoutVars>
          <dgm:bulletEnabled val="1"/>
        </dgm:presLayoutVars>
      </dgm:prSet>
      <dgm:spPr/>
      <dgm:t>
        <a:bodyPr/>
        <a:lstStyle/>
        <a:p>
          <a:endParaRPr lang="en-GB"/>
        </a:p>
      </dgm:t>
    </dgm:pt>
    <dgm:pt modelId="{44079316-B6E2-406B-BD33-85AC0DF102B3}" type="pres">
      <dgm:prSet presAssocID="{6D476261-C5CA-4151-B078-1BEFCCE61558}" presName="sp" presStyleCnt="0"/>
      <dgm:spPr/>
    </dgm:pt>
    <dgm:pt modelId="{EE870816-71E9-4BED-9DF1-C9A8CA73195A}" type="pres">
      <dgm:prSet presAssocID="{AF38150D-4D66-42D0-AA3A-53DC445D193B}" presName="composite" presStyleCnt="0"/>
      <dgm:spPr/>
    </dgm:pt>
    <dgm:pt modelId="{18426203-F544-4899-AAA0-095B61891746}" type="pres">
      <dgm:prSet presAssocID="{AF38150D-4D66-42D0-AA3A-53DC445D193B}" presName="parentText" presStyleLbl="alignNode1" presStyleIdx="6" presStyleCnt="7">
        <dgm:presLayoutVars>
          <dgm:chMax val="1"/>
          <dgm:bulletEnabled val="1"/>
        </dgm:presLayoutVars>
      </dgm:prSet>
      <dgm:spPr/>
      <dgm:t>
        <a:bodyPr/>
        <a:lstStyle/>
        <a:p>
          <a:endParaRPr lang="en-GB"/>
        </a:p>
      </dgm:t>
    </dgm:pt>
    <dgm:pt modelId="{0EE391F3-6280-483B-9B4F-288AFC97505F}" type="pres">
      <dgm:prSet presAssocID="{AF38150D-4D66-42D0-AA3A-53DC445D193B}" presName="descendantText" presStyleLbl="alignAcc1" presStyleIdx="6" presStyleCnt="7">
        <dgm:presLayoutVars>
          <dgm:bulletEnabled val="1"/>
        </dgm:presLayoutVars>
      </dgm:prSet>
      <dgm:spPr/>
      <dgm:t>
        <a:bodyPr/>
        <a:lstStyle/>
        <a:p>
          <a:endParaRPr lang="en-GB"/>
        </a:p>
      </dgm:t>
    </dgm:pt>
  </dgm:ptLst>
  <dgm:cxnLst>
    <dgm:cxn modelId="{58AA200C-91DC-4BF6-B793-AF1206B5A2FB}" srcId="{B2AB59FE-29E3-44B2-AC51-2F6A5ABAAED6}" destId="{9BF70209-6A20-46FF-B7AF-05C6D9FADF37}" srcOrd="0" destOrd="0" parTransId="{592FA7D4-754B-4CF5-A42A-BF2B67C2086F}" sibTransId="{FC912AAE-6C30-42B2-AF4A-A1F0CE70AF2B}"/>
    <dgm:cxn modelId="{C7FD59E0-6C8F-4E14-AEC9-AB9FD52FA2DE}" type="presOf" srcId="{8AB6EACA-5239-4C1E-9EE0-150914D48EEE}" destId="{58C165A9-562B-4FCD-99EF-EF478F88F51D}" srcOrd="0" destOrd="0" presId="urn:microsoft.com/office/officeart/2005/8/layout/chevron2"/>
    <dgm:cxn modelId="{6F2259EC-A144-4D36-B16A-AA44F58B0536}" srcId="{51B63230-886E-4142-A578-5A5340BC0383}" destId="{3037C388-4C1F-452C-9093-E8117F5AF3A9}" srcOrd="0" destOrd="0" parTransId="{A9913A1B-EED6-4D9C-9B7D-D45318128EE5}" sibTransId="{AA695B0A-7917-46E9-ADF4-86D576615C1A}"/>
    <dgm:cxn modelId="{84B9B3FA-161A-404E-9C6B-494882067776}" srcId="{D868331F-E85C-4E0F-9AB7-FD0CF7BD02FD}" destId="{4FE3363D-94FD-4B0A-9153-2CF5931FA33E}" srcOrd="0" destOrd="0" parTransId="{A88FBA06-9937-4FF9-8B1E-FFF41BE57FAF}" sibTransId="{50120897-1EC6-4082-A231-2D14FA15B7CE}"/>
    <dgm:cxn modelId="{097ADD0D-CACD-4B1E-80C7-0CF39923316F}" type="presOf" srcId="{B2AB59FE-29E3-44B2-AC51-2F6A5ABAAED6}" destId="{3AE3EB02-E980-4BB6-8F0B-7FCC8CE55EB3}" srcOrd="0" destOrd="0" presId="urn:microsoft.com/office/officeart/2005/8/layout/chevron2"/>
    <dgm:cxn modelId="{0E7D1FA4-FD0A-4FE8-B348-A930FF71783E}" srcId="{51B63230-886E-4142-A578-5A5340BC0383}" destId="{B2AB59FE-29E3-44B2-AC51-2F6A5ABAAED6}" srcOrd="2" destOrd="0" parTransId="{FA75BB4E-56C1-40A9-A70F-FE1C902C0CD2}" sibTransId="{F4A8E8C9-5D8E-4ABB-9704-0CD22F593501}"/>
    <dgm:cxn modelId="{745DF2D1-0828-438E-BFBB-A68D12DC73F9}" type="presOf" srcId="{D868331F-E85C-4E0F-9AB7-FD0CF7BD02FD}" destId="{ECD64904-8748-444D-801B-D4F398B9B938}" srcOrd="0" destOrd="0" presId="urn:microsoft.com/office/officeart/2005/8/layout/chevron2"/>
    <dgm:cxn modelId="{3D598AAF-18AE-481E-A2F8-CEDB08D30F1C}" type="presOf" srcId="{AF38150D-4D66-42D0-AA3A-53DC445D193B}" destId="{18426203-F544-4899-AAA0-095B61891746}" srcOrd="0" destOrd="0" presId="urn:microsoft.com/office/officeart/2005/8/layout/chevron2"/>
    <dgm:cxn modelId="{93F660AA-18D7-433D-B8F2-2FF93BA2AB61}" srcId="{51B63230-886E-4142-A578-5A5340BC0383}" destId="{81D55A84-A6FB-4A0B-9466-050E648DF92F}" srcOrd="4" destOrd="0" parTransId="{35A751B8-38B4-4354-82B2-F0E04F255F33}" sibTransId="{4FBD0FA6-B270-4A7B-ABB1-B81CF2A327ED}"/>
    <dgm:cxn modelId="{B6867F3D-BE13-4D97-BD3C-E95CDFAFCD86}" type="presOf" srcId="{06FE7B88-8613-454A-A933-587D7EAEBCC9}" destId="{B3C22D82-1EFF-4D11-9B49-F149E822E94A}" srcOrd="0" destOrd="0" presId="urn:microsoft.com/office/officeart/2005/8/layout/chevron2"/>
    <dgm:cxn modelId="{FD44042A-50E1-492F-B8ED-16DA26D25F77}" type="presOf" srcId="{BDA38ABD-5415-414F-A478-EAF253DDE5BA}" destId="{B3F3C7B7-4B5D-4333-ACF8-620BAB7B5077}" srcOrd="0" destOrd="0" presId="urn:microsoft.com/office/officeart/2005/8/layout/chevron2"/>
    <dgm:cxn modelId="{B1312324-2F78-4061-8C0B-EFADE63E5C4F}" srcId="{51B63230-886E-4142-A578-5A5340BC0383}" destId="{BDA38ABD-5415-414F-A478-EAF253DDE5BA}" srcOrd="3" destOrd="0" parTransId="{27B59B70-8BAC-4F17-80AE-7D04167BFBEB}" sibTransId="{2D65C4D8-D9F7-4426-9D22-409818E5689D}"/>
    <dgm:cxn modelId="{1BA1BC65-0D57-44C4-97CD-144AC4481A7A}" srcId="{51B63230-886E-4142-A578-5A5340BC0383}" destId="{9CD94AF6-4491-40C0-929A-CEB7EB1DA67B}" srcOrd="5" destOrd="0" parTransId="{2A162AED-210F-402F-BF3B-ED173C4A9EB8}" sibTransId="{6D476261-C5CA-4151-B078-1BEFCCE61558}"/>
    <dgm:cxn modelId="{4FF0D664-88FC-4534-A0FB-866C2CF1FC88}" type="presOf" srcId="{3A8EE6B1-F932-46CD-A108-04D04754D735}" destId="{1E09ED51-FCE7-4A8C-9582-5991F0032EE5}" srcOrd="0" destOrd="0" presId="urn:microsoft.com/office/officeart/2005/8/layout/chevron2"/>
    <dgm:cxn modelId="{B6B54817-ABE4-447E-95BB-9DF41FE3234E}" srcId="{AF38150D-4D66-42D0-AA3A-53DC445D193B}" destId="{232CEC43-315A-4840-AE0A-9E563B06EDC3}" srcOrd="0" destOrd="0" parTransId="{A92DFA7D-2E44-49EA-AB49-2CC24A47F355}" sibTransId="{5878BB76-5407-46EC-838B-E7C5FAAC15F8}"/>
    <dgm:cxn modelId="{8234B257-22DE-4AAE-9523-CB952A911C38}" type="presOf" srcId="{232CEC43-315A-4840-AE0A-9E563B06EDC3}" destId="{0EE391F3-6280-483B-9B4F-288AFC97505F}" srcOrd="0" destOrd="0" presId="urn:microsoft.com/office/officeart/2005/8/layout/chevron2"/>
    <dgm:cxn modelId="{ACC18EE6-CD5C-4FB8-82B7-C850BB68AF27}" type="presOf" srcId="{9BF70209-6A20-46FF-B7AF-05C6D9FADF37}" destId="{0F31F878-2DDF-4903-82ED-3DE0DC480FD4}" srcOrd="0" destOrd="0" presId="urn:microsoft.com/office/officeart/2005/8/layout/chevron2"/>
    <dgm:cxn modelId="{527A6C30-0BD0-4967-9FE0-DAF1AEC207E5}" srcId="{9CD94AF6-4491-40C0-929A-CEB7EB1DA67B}" destId="{6302B2DD-4D61-49C0-8B2C-3DF292BF24E1}" srcOrd="0" destOrd="0" parTransId="{344FE664-95FA-4402-8FD8-6858CA3B7F1F}" sibTransId="{E4BB1DF9-AE90-4A0F-83C5-6C989C70676C}"/>
    <dgm:cxn modelId="{8C1AB3C7-FF1E-4FE9-A673-C10B21F7FDEC}" srcId="{51B63230-886E-4142-A578-5A5340BC0383}" destId="{AF38150D-4D66-42D0-AA3A-53DC445D193B}" srcOrd="6" destOrd="0" parTransId="{C8C5AD3B-C5F4-4A84-8084-592629535B14}" sibTransId="{D1E27D09-21B4-403B-9F58-0F71AD1B30ED}"/>
    <dgm:cxn modelId="{5D724A19-C281-48F7-804A-0230D7041DBF}" srcId="{51B63230-886E-4142-A578-5A5340BC0383}" destId="{D868331F-E85C-4E0F-9AB7-FD0CF7BD02FD}" srcOrd="1" destOrd="0" parTransId="{189AA303-9686-4AE2-B5C8-056FF3ADCAC2}" sibTransId="{1208CCA4-FA78-4F02-95E5-E550F87CE125}"/>
    <dgm:cxn modelId="{84DE5961-E418-434C-88EF-B9BDD19A0C42}" type="presOf" srcId="{81D55A84-A6FB-4A0B-9466-050E648DF92F}" destId="{15122791-E668-407D-A418-68DA371021D7}" srcOrd="0" destOrd="0" presId="urn:microsoft.com/office/officeart/2005/8/layout/chevron2"/>
    <dgm:cxn modelId="{18833981-8A15-4A2E-BBFD-9DA6A8B7A453}" srcId="{81D55A84-A6FB-4A0B-9466-050E648DF92F}" destId="{8AB6EACA-5239-4C1E-9EE0-150914D48EEE}" srcOrd="0" destOrd="0" parTransId="{0FB1D3C5-F68A-46F1-8DFA-C704C7878E89}" sibTransId="{4F39C486-D352-446A-8FD2-19E6C80DFA06}"/>
    <dgm:cxn modelId="{E7271258-F36B-4396-AFDC-F0B39AA50E75}" srcId="{3037C388-4C1F-452C-9093-E8117F5AF3A9}" destId="{06FE7B88-8613-454A-A933-587D7EAEBCC9}" srcOrd="0" destOrd="0" parTransId="{34F2B007-C105-4A6F-B689-461569734458}" sibTransId="{EA7E34F2-985B-4380-86E8-DA1650EEDB5C}"/>
    <dgm:cxn modelId="{72D4F516-AFB6-4806-A557-437F199EA50E}" srcId="{BDA38ABD-5415-414F-A478-EAF253DDE5BA}" destId="{3A8EE6B1-F932-46CD-A108-04D04754D735}" srcOrd="0" destOrd="0" parTransId="{4B0DA68E-7A75-4F75-9C71-932291A01F11}" sibTransId="{8F3B4CBC-A85F-483A-875D-A9B7FED62F4F}"/>
    <dgm:cxn modelId="{1EE15126-46CA-49E4-B236-EAEE4EE10CBE}" type="presOf" srcId="{51B63230-886E-4142-A578-5A5340BC0383}" destId="{8E87967E-A89B-46A2-959E-16D419FB800E}" srcOrd="0" destOrd="0" presId="urn:microsoft.com/office/officeart/2005/8/layout/chevron2"/>
    <dgm:cxn modelId="{D57F2655-193F-4DF2-9EAD-8CB7079FBE4D}" type="presOf" srcId="{4FE3363D-94FD-4B0A-9153-2CF5931FA33E}" destId="{0BEEBD19-AC04-4814-8589-6AB6BCCE179B}" srcOrd="0" destOrd="0" presId="urn:microsoft.com/office/officeart/2005/8/layout/chevron2"/>
    <dgm:cxn modelId="{C775CDAD-C3C5-4BD6-ACE6-129CB11F9EB4}" type="presOf" srcId="{9CD94AF6-4491-40C0-929A-CEB7EB1DA67B}" destId="{1784405B-C937-4E9E-873D-C3FD9679ACE1}" srcOrd="0" destOrd="0" presId="urn:microsoft.com/office/officeart/2005/8/layout/chevron2"/>
    <dgm:cxn modelId="{7E6944F2-C58E-422D-ADE6-A852CF8CD32F}" type="presOf" srcId="{6302B2DD-4D61-49C0-8B2C-3DF292BF24E1}" destId="{64F41F0C-5391-448B-A886-876F602C1485}" srcOrd="0" destOrd="0" presId="urn:microsoft.com/office/officeart/2005/8/layout/chevron2"/>
    <dgm:cxn modelId="{49B0FDDC-1B66-4000-B4F5-A1D19B65E556}" type="presOf" srcId="{3037C388-4C1F-452C-9093-E8117F5AF3A9}" destId="{6862AD49-65BD-45E6-A154-810C3FE8010A}" srcOrd="0" destOrd="0" presId="urn:microsoft.com/office/officeart/2005/8/layout/chevron2"/>
    <dgm:cxn modelId="{84762829-87CA-40C4-90CD-9C9B9D63FE5B}" type="presParOf" srcId="{8E87967E-A89B-46A2-959E-16D419FB800E}" destId="{3D568E59-69AA-4764-80E0-B198CA273360}" srcOrd="0" destOrd="0" presId="urn:microsoft.com/office/officeart/2005/8/layout/chevron2"/>
    <dgm:cxn modelId="{120C936F-C511-4888-B0C2-A1AD7B015E97}" type="presParOf" srcId="{3D568E59-69AA-4764-80E0-B198CA273360}" destId="{6862AD49-65BD-45E6-A154-810C3FE8010A}" srcOrd="0" destOrd="0" presId="urn:microsoft.com/office/officeart/2005/8/layout/chevron2"/>
    <dgm:cxn modelId="{489634DB-96E4-4622-AA63-72EE2620976E}" type="presParOf" srcId="{3D568E59-69AA-4764-80E0-B198CA273360}" destId="{B3C22D82-1EFF-4D11-9B49-F149E822E94A}" srcOrd="1" destOrd="0" presId="urn:microsoft.com/office/officeart/2005/8/layout/chevron2"/>
    <dgm:cxn modelId="{36EF4BA6-F1F7-434C-B735-3772CE926B7E}" type="presParOf" srcId="{8E87967E-A89B-46A2-959E-16D419FB800E}" destId="{55586AC6-447C-45AF-B67C-008C10A599BB}" srcOrd="1" destOrd="0" presId="urn:microsoft.com/office/officeart/2005/8/layout/chevron2"/>
    <dgm:cxn modelId="{879CA85B-32DB-4229-92B2-AB0B4EECBBAF}" type="presParOf" srcId="{8E87967E-A89B-46A2-959E-16D419FB800E}" destId="{2C5472DC-86EF-4750-9ABD-9B91178FDADA}" srcOrd="2" destOrd="0" presId="urn:microsoft.com/office/officeart/2005/8/layout/chevron2"/>
    <dgm:cxn modelId="{4420410C-93FE-41C8-AB3B-F98F440BB2AA}" type="presParOf" srcId="{2C5472DC-86EF-4750-9ABD-9B91178FDADA}" destId="{ECD64904-8748-444D-801B-D4F398B9B938}" srcOrd="0" destOrd="0" presId="urn:microsoft.com/office/officeart/2005/8/layout/chevron2"/>
    <dgm:cxn modelId="{293F7E05-FF66-4E23-AF09-D3BF3CCFF5AD}" type="presParOf" srcId="{2C5472DC-86EF-4750-9ABD-9B91178FDADA}" destId="{0BEEBD19-AC04-4814-8589-6AB6BCCE179B}" srcOrd="1" destOrd="0" presId="urn:microsoft.com/office/officeart/2005/8/layout/chevron2"/>
    <dgm:cxn modelId="{ACC791A0-0BA9-4CC9-B374-8854D95164BA}" type="presParOf" srcId="{8E87967E-A89B-46A2-959E-16D419FB800E}" destId="{568B0450-8D45-4C6A-B8CD-78D9782D2457}" srcOrd="3" destOrd="0" presId="urn:microsoft.com/office/officeart/2005/8/layout/chevron2"/>
    <dgm:cxn modelId="{4F9AD230-C16C-4B5B-9E0E-EE0A795D2AD2}" type="presParOf" srcId="{8E87967E-A89B-46A2-959E-16D419FB800E}" destId="{867F2DF2-C873-4441-B408-B1E5874D6918}" srcOrd="4" destOrd="0" presId="urn:microsoft.com/office/officeart/2005/8/layout/chevron2"/>
    <dgm:cxn modelId="{9C9033B2-AFF0-4337-94CA-82A84313C29A}" type="presParOf" srcId="{867F2DF2-C873-4441-B408-B1E5874D6918}" destId="{3AE3EB02-E980-4BB6-8F0B-7FCC8CE55EB3}" srcOrd="0" destOrd="0" presId="urn:microsoft.com/office/officeart/2005/8/layout/chevron2"/>
    <dgm:cxn modelId="{5420E7E0-3CED-4D0B-A596-6962991588E8}" type="presParOf" srcId="{867F2DF2-C873-4441-B408-B1E5874D6918}" destId="{0F31F878-2DDF-4903-82ED-3DE0DC480FD4}" srcOrd="1" destOrd="0" presId="urn:microsoft.com/office/officeart/2005/8/layout/chevron2"/>
    <dgm:cxn modelId="{2DBFD525-4F88-4767-BFBF-845F4D7641B5}" type="presParOf" srcId="{8E87967E-A89B-46A2-959E-16D419FB800E}" destId="{61320402-AC14-4864-96FB-FEB785CDF79D}" srcOrd="5" destOrd="0" presId="urn:microsoft.com/office/officeart/2005/8/layout/chevron2"/>
    <dgm:cxn modelId="{02631D8E-7EF0-446B-963C-53CAEAF389EB}" type="presParOf" srcId="{8E87967E-A89B-46A2-959E-16D419FB800E}" destId="{400C1E46-0B41-488E-A3ED-6CB3B435F87D}" srcOrd="6" destOrd="0" presId="urn:microsoft.com/office/officeart/2005/8/layout/chevron2"/>
    <dgm:cxn modelId="{0065F8F2-BEE1-4933-8338-33AA68D618F8}" type="presParOf" srcId="{400C1E46-0B41-488E-A3ED-6CB3B435F87D}" destId="{B3F3C7B7-4B5D-4333-ACF8-620BAB7B5077}" srcOrd="0" destOrd="0" presId="urn:microsoft.com/office/officeart/2005/8/layout/chevron2"/>
    <dgm:cxn modelId="{F5497583-7FAB-4BF1-93ED-747DCDD8E3C3}" type="presParOf" srcId="{400C1E46-0B41-488E-A3ED-6CB3B435F87D}" destId="{1E09ED51-FCE7-4A8C-9582-5991F0032EE5}" srcOrd="1" destOrd="0" presId="urn:microsoft.com/office/officeart/2005/8/layout/chevron2"/>
    <dgm:cxn modelId="{4AC7141F-CF36-444F-8686-FBEDFB5FAB31}" type="presParOf" srcId="{8E87967E-A89B-46A2-959E-16D419FB800E}" destId="{81B9434F-909A-4DB0-BA6E-C22CD289E3A1}" srcOrd="7" destOrd="0" presId="urn:microsoft.com/office/officeart/2005/8/layout/chevron2"/>
    <dgm:cxn modelId="{B8660C6B-D60B-4A5A-A9CD-3E95917C473D}" type="presParOf" srcId="{8E87967E-A89B-46A2-959E-16D419FB800E}" destId="{E404B9D4-1FEE-4689-B592-90C4D78E4188}" srcOrd="8" destOrd="0" presId="urn:microsoft.com/office/officeart/2005/8/layout/chevron2"/>
    <dgm:cxn modelId="{BA9D78B4-2F41-4FEB-837C-E8B3AE4288F8}" type="presParOf" srcId="{E404B9D4-1FEE-4689-B592-90C4D78E4188}" destId="{15122791-E668-407D-A418-68DA371021D7}" srcOrd="0" destOrd="0" presId="urn:microsoft.com/office/officeart/2005/8/layout/chevron2"/>
    <dgm:cxn modelId="{EFEA439E-D403-4CAC-8E55-461947E27DEB}" type="presParOf" srcId="{E404B9D4-1FEE-4689-B592-90C4D78E4188}" destId="{58C165A9-562B-4FCD-99EF-EF478F88F51D}" srcOrd="1" destOrd="0" presId="urn:microsoft.com/office/officeart/2005/8/layout/chevron2"/>
    <dgm:cxn modelId="{2AC9DBBC-52D5-44DC-9E01-747FEB8C3F75}" type="presParOf" srcId="{8E87967E-A89B-46A2-959E-16D419FB800E}" destId="{78E21687-AA20-4F66-A00B-7E624051AF46}" srcOrd="9" destOrd="0" presId="urn:microsoft.com/office/officeart/2005/8/layout/chevron2"/>
    <dgm:cxn modelId="{61DFA29F-77AA-438F-9A57-A653389A325E}" type="presParOf" srcId="{8E87967E-A89B-46A2-959E-16D419FB800E}" destId="{768860D3-3E64-4F96-B5BC-75049C56AC28}" srcOrd="10" destOrd="0" presId="urn:microsoft.com/office/officeart/2005/8/layout/chevron2"/>
    <dgm:cxn modelId="{55F44856-2343-4587-B9AD-FE1F58492DA5}" type="presParOf" srcId="{768860D3-3E64-4F96-B5BC-75049C56AC28}" destId="{1784405B-C937-4E9E-873D-C3FD9679ACE1}" srcOrd="0" destOrd="0" presId="urn:microsoft.com/office/officeart/2005/8/layout/chevron2"/>
    <dgm:cxn modelId="{98842D36-0740-41ED-A382-DBE9599F5395}" type="presParOf" srcId="{768860D3-3E64-4F96-B5BC-75049C56AC28}" destId="{64F41F0C-5391-448B-A886-876F602C1485}" srcOrd="1" destOrd="0" presId="urn:microsoft.com/office/officeart/2005/8/layout/chevron2"/>
    <dgm:cxn modelId="{0B1DA88E-B9DC-44A2-A1E0-DBDAA1118E17}" type="presParOf" srcId="{8E87967E-A89B-46A2-959E-16D419FB800E}" destId="{44079316-B6E2-406B-BD33-85AC0DF102B3}" srcOrd="11" destOrd="0" presId="urn:microsoft.com/office/officeart/2005/8/layout/chevron2"/>
    <dgm:cxn modelId="{29757169-449E-4D6A-A343-7C67B29E1244}" type="presParOf" srcId="{8E87967E-A89B-46A2-959E-16D419FB800E}" destId="{EE870816-71E9-4BED-9DF1-C9A8CA73195A}" srcOrd="12" destOrd="0" presId="urn:microsoft.com/office/officeart/2005/8/layout/chevron2"/>
    <dgm:cxn modelId="{59C9D1A7-4DF3-4954-88B2-8D8DF61DF6D3}" type="presParOf" srcId="{EE870816-71E9-4BED-9DF1-C9A8CA73195A}" destId="{18426203-F544-4899-AAA0-095B61891746}" srcOrd="0" destOrd="0" presId="urn:microsoft.com/office/officeart/2005/8/layout/chevron2"/>
    <dgm:cxn modelId="{C11D2FD4-7A79-45C5-A21E-5B3C12525C64}" type="presParOf" srcId="{EE870816-71E9-4BED-9DF1-C9A8CA73195A}" destId="{0EE391F3-6280-483B-9B4F-288AFC9750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FA8C00-2384-487A-A475-5419B3BC2BC0}"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85685299-D15D-41BC-825A-599116AA768B}">
      <dgm:prSet phldrT="[Text]" custT="1"/>
      <dgm:spPr>
        <a:solidFill>
          <a:srgbClr val="FF0000"/>
        </a:solidFill>
      </dgm:spPr>
      <dgm:t>
        <a:bodyPr/>
        <a:lstStyle/>
        <a:p>
          <a:r>
            <a:rPr lang="en-US" sz="1800" dirty="0"/>
            <a:t>LOW IMPACT HIGH COST</a:t>
          </a:r>
        </a:p>
      </dgm:t>
    </dgm:pt>
    <dgm:pt modelId="{2D7CE9D6-83B8-45AB-9EC8-670A84AC3208}" type="parTrans" cxnId="{9A931D34-E6BA-4670-9EB0-862AC8B408ED}">
      <dgm:prSet/>
      <dgm:spPr/>
      <dgm:t>
        <a:bodyPr/>
        <a:lstStyle/>
        <a:p>
          <a:endParaRPr lang="en-US"/>
        </a:p>
      </dgm:t>
    </dgm:pt>
    <dgm:pt modelId="{3C89BC0D-245A-4740-B8B5-ECECA41EB8C4}" type="sibTrans" cxnId="{9A931D34-E6BA-4670-9EB0-862AC8B408ED}">
      <dgm:prSet/>
      <dgm:spPr/>
      <dgm:t>
        <a:bodyPr/>
        <a:lstStyle/>
        <a:p>
          <a:endParaRPr lang="en-US"/>
        </a:p>
      </dgm:t>
    </dgm:pt>
    <dgm:pt modelId="{81F25DF4-EF26-47E9-BADB-E83255689BCA}">
      <dgm:prSet phldrT="[Text]" custT="1"/>
      <dgm:spPr>
        <a:solidFill>
          <a:srgbClr val="92D050"/>
        </a:solidFill>
      </dgm:spPr>
      <dgm:t>
        <a:bodyPr/>
        <a:lstStyle/>
        <a:p>
          <a:r>
            <a:rPr lang="en-US" sz="1800" dirty="0"/>
            <a:t>HIGH IMPACT HIGH COST</a:t>
          </a:r>
        </a:p>
      </dgm:t>
    </dgm:pt>
    <dgm:pt modelId="{D87D78C5-1E37-464E-869F-4C79AFDA4C12}" type="parTrans" cxnId="{B9DA6D96-D2C5-4286-AAFF-DF1C00077037}">
      <dgm:prSet/>
      <dgm:spPr/>
      <dgm:t>
        <a:bodyPr/>
        <a:lstStyle/>
        <a:p>
          <a:endParaRPr lang="en-US"/>
        </a:p>
      </dgm:t>
    </dgm:pt>
    <dgm:pt modelId="{A7C9D9BD-EDD7-45CD-AF0A-9A24A5D7690D}" type="sibTrans" cxnId="{B9DA6D96-D2C5-4286-AAFF-DF1C00077037}">
      <dgm:prSet/>
      <dgm:spPr/>
      <dgm:t>
        <a:bodyPr/>
        <a:lstStyle/>
        <a:p>
          <a:endParaRPr lang="en-US"/>
        </a:p>
      </dgm:t>
    </dgm:pt>
    <dgm:pt modelId="{18BE0669-C734-45F8-B6F8-3B50C5C3B8D5}">
      <dgm:prSet phldrT="[Text]" custT="1"/>
      <dgm:spPr>
        <a:solidFill>
          <a:srgbClr val="FFC000"/>
        </a:solidFill>
      </dgm:spPr>
      <dgm:t>
        <a:bodyPr/>
        <a:lstStyle/>
        <a:p>
          <a:r>
            <a:rPr lang="en-US" sz="1800" dirty="0"/>
            <a:t>LOW IMPACT LOW COST</a:t>
          </a:r>
        </a:p>
      </dgm:t>
    </dgm:pt>
    <dgm:pt modelId="{DBF9E226-D6A9-4FF4-ABBD-975924866E71}" type="parTrans" cxnId="{9328EF17-2097-46D7-8E17-A822F2686812}">
      <dgm:prSet/>
      <dgm:spPr/>
      <dgm:t>
        <a:bodyPr/>
        <a:lstStyle/>
        <a:p>
          <a:endParaRPr lang="en-US"/>
        </a:p>
      </dgm:t>
    </dgm:pt>
    <dgm:pt modelId="{17467F83-257C-4CD6-8CE6-4454967853B3}" type="sibTrans" cxnId="{9328EF17-2097-46D7-8E17-A822F2686812}">
      <dgm:prSet/>
      <dgm:spPr/>
      <dgm:t>
        <a:bodyPr/>
        <a:lstStyle/>
        <a:p>
          <a:endParaRPr lang="en-US"/>
        </a:p>
      </dgm:t>
    </dgm:pt>
    <dgm:pt modelId="{543ED172-09FA-4810-8947-1F7867FCA317}">
      <dgm:prSet phldrT="[Text]" custT="1"/>
      <dgm:spPr>
        <a:solidFill>
          <a:srgbClr val="00B050"/>
        </a:solidFill>
      </dgm:spPr>
      <dgm:t>
        <a:bodyPr/>
        <a:lstStyle/>
        <a:p>
          <a:r>
            <a:rPr lang="en-US" sz="1800" dirty="0"/>
            <a:t>HIGH IMPACT LOW COST</a:t>
          </a:r>
        </a:p>
      </dgm:t>
    </dgm:pt>
    <dgm:pt modelId="{DC0531C9-551D-4551-A6AE-E2C3C273C043}" type="parTrans" cxnId="{96DE224A-5A5B-4594-B3CA-8FB276C82065}">
      <dgm:prSet/>
      <dgm:spPr/>
      <dgm:t>
        <a:bodyPr/>
        <a:lstStyle/>
        <a:p>
          <a:endParaRPr lang="en-US"/>
        </a:p>
      </dgm:t>
    </dgm:pt>
    <dgm:pt modelId="{652FAE7B-4068-4C28-A1E1-278BB4FB22C5}" type="sibTrans" cxnId="{96DE224A-5A5B-4594-B3CA-8FB276C82065}">
      <dgm:prSet/>
      <dgm:spPr/>
      <dgm:t>
        <a:bodyPr/>
        <a:lstStyle/>
        <a:p>
          <a:endParaRPr lang="en-US"/>
        </a:p>
      </dgm:t>
    </dgm:pt>
    <dgm:pt modelId="{51ED44E4-BEAB-4EC9-A296-105AEC114907}" type="pres">
      <dgm:prSet presAssocID="{A8FA8C00-2384-487A-A475-5419B3BC2BC0}" presName="matrix" presStyleCnt="0">
        <dgm:presLayoutVars>
          <dgm:chMax val="1"/>
          <dgm:dir/>
          <dgm:resizeHandles val="exact"/>
        </dgm:presLayoutVars>
      </dgm:prSet>
      <dgm:spPr/>
      <dgm:t>
        <a:bodyPr/>
        <a:lstStyle/>
        <a:p>
          <a:endParaRPr lang="en-GB"/>
        </a:p>
      </dgm:t>
    </dgm:pt>
    <dgm:pt modelId="{6CFF37A7-38E7-4614-9B48-4DD3365E6F6D}" type="pres">
      <dgm:prSet presAssocID="{A8FA8C00-2384-487A-A475-5419B3BC2BC0}" presName="axisShape" presStyleLbl="bgShp" presStyleIdx="0" presStyleCnt="1" custLinFactNeighborX="-377" custLinFactNeighborY="-13"/>
      <dgm:spPr>
        <a:solidFill>
          <a:schemeClr val="accent1"/>
        </a:solidFill>
      </dgm:spPr>
    </dgm:pt>
    <dgm:pt modelId="{CCD848FD-78DC-4C7B-82AC-EC170882D2EE}" type="pres">
      <dgm:prSet presAssocID="{A8FA8C00-2384-487A-A475-5419B3BC2BC0}" presName="rect1" presStyleLbl="node1" presStyleIdx="0" presStyleCnt="4">
        <dgm:presLayoutVars>
          <dgm:chMax val="0"/>
          <dgm:chPref val="0"/>
          <dgm:bulletEnabled val="1"/>
        </dgm:presLayoutVars>
      </dgm:prSet>
      <dgm:spPr/>
      <dgm:t>
        <a:bodyPr/>
        <a:lstStyle/>
        <a:p>
          <a:endParaRPr lang="en-GB"/>
        </a:p>
      </dgm:t>
    </dgm:pt>
    <dgm:pt modelId="{509BF4E5-4B66-418D-BB25-5E56619C79F3}" type="pres">
      <dgm:prSet presAssocID="{A8FA8C00-2384-487A-A475-5419B3BC2BC0}" presName="rect2" presStyleLbl="node1" presStyleIdx="1" presStyleCnt="4" custLinFactNeighborX="-4225" custLinFactNeighborY="-1787">
        <dgm:presLayoutVars>
          <dgm:chMax val="0"/>
          <dgm:chPref val="0"/>
          <dgm:bulletEnabled val="1"/>
        </dgm:presLayoutVars>
      </dgm:prSet>
      <dgm:spPr/>
      <dgm:t>
        <a:bodyPr/>
        <a:lstStyle/>
        <a:p>
          <a:endParaRPr lang="en-GB"/>
        </a:p>
      </dgm:t>
    </dgm:pt>
    <dgm:pt modelId="{3B4AD6E4-4E59-4F70-A99C-66A9E3E917C5}" type="pres">
      <dgm:prSet presAssocID="{A8FA8C00-2384-487A-A475-5419B3BC2BC0}" presName="rect3" presStyleLbl="node1" presStyleIdx="2" presStyleCnt="4">
        <dgm:presLayoutVars>
          <dgm:chMax val="0"/>
          <dgm:chPref val="0"/>
          <dgm:bulletEnabled val="1"/>
        </dgm:presLayoutVars>
      </dgm:prSet>
      <dgm:spPr/>
      <dgm:t>
        <a:bodyPr/>
        <a:lstStyle/>
        <a:p>
          <a:endParaRPr lang="en-GB"/>
        </a:p>
      </dgm:t>
    </dgm:pt>
    <dgm:pt modelId="{7FAB3DD6-0A57-45BF-B6DA-F48767663B90}" type="pres">
      <dgm:prSet presAssocID="{A8FA8C00-2384-487A-A475-5419B3BC2BC0}" presName="rect4" presStyleLbl="node1" presStyleIdx="3" presStyleCnt="4">
        <dgm:presLayoutVars>
          <dgm:chMax val="0"/>
          <dgm:chPref val="0"/>
          <dgm:bulletEnabled val="1"/>
        </dgm:presLayoutVars>
      </dgm:prSet>
      <dgm:spPr/>
      <dgm:t>
        <a:bodyPr/>
        <a:lstStyle/>
        <a:p>
          <a:endParaRPr lang="en-GB"/>
        </a:p>
      </dgm:t>
    </dgm:pt>
  </dgm:ptLst>
  <dgm:cxnLst>
    <dgm:cxn modelId="{071F81E4-5F3D-4A5E-A189-FA28292B41C2}" type="presOf" srcId="{81F25DF4-EF26-47E9-BADB-E83255689BCA}" destId="{509BF4E5-4B66-418D-BB25-5E56619C79F3}" srcOrd="0" destOrd="0" presId="urn:microsoft.com/office/officeart/2005/8/layout/matrix2"/>
    <dgm:cxn modelId="{9328EF17-2097-46D7-8E17-A822F2686812}" srcId="{A8FA8C00-2384-487A-A475-5419B3BC2BC0}" destId="{18BE0669-C734-45F8-B6F8-3B50C5C3B8D5}" srcOrd="2" destOrd="0" parTransId="{DBF9E226-D6A9-4FF4-ABBD-975924866E71}" sibTransId="{17467F83-257C-4CD6-8CE6-4454967853B3}"/>
    <dgm:cxn modelId="{B3A327EF-77EF-477A-9758-88F92D0FB21D}" type="presOf" srcId="{18BE0669-C734-45F8-B6F8-3B50C5C3B8D5}" destId="{3B4AD6E4-4E59-4F70-A99C-66A9E3E917C5}" srcOrd="0" destOrd="0" presId="urn:microsoft.com/office/officeart/2005/8/layout/matrix2"/>
    <dgm:cxn modelId="{96DE224A-5A5B-4594-B3CA-8FB276C82065}" srcId="{A8FA8C00-2384-487A-A475-5419B3BC2BC0}" destId="{543ED172-09FA-4810-8947-1F7867FCA317}" srcOrd="3" destOrd="0" parTransId="{DC0531C9-551D-4551-A6AE-E2C3C273C043}" sibTransId="{652FAE7B-4068-4C28-A1E1-278BB4FB22C5}"/>
    <dgm:cxn modelId="{D9684579-BB8A-4120-A8BF-702FFC00ACDA}" type="presOf" srcId="{A8FA8C00-2384-487A-A475-5419B3BC2BC0}" destId="{51ED44E4-BEAB-4EC9-A296-105AEC114907}" srcOrd="0" destOrd="0" presId="urn:microsoft.com/office/officeart/2005/8/layout/matrix2"/>
    <dgm:cxn modelId="{9A931D34-E6BA-4670-9EB0-862AC8B408ED}" srcId="{A8FA8C00-2384-487A-A475-5419B3BC2BC0}" destId="{85685299-D15D-41BC-825A-599116AA768B}" srcOrd="0" destOrd="0" parTransId="{2D7CE9D6-83B8-45AB-9EC8-670A84AC3208}" sibTransId="{3C89BC0D-245A-4740-B8B5-ECECA41EB8C4}"/>
    <dgm:cxn modelId="{E1B7E74E-5FBD-4450-9127-961649420679}" type="presOf" srcId="{543ED172-09FA-4810-8947-1F7867FCA317}" destId="{7FAB3DD6-0A57-45BF-B6DA-F48767663B90}" srcOrd="0" destOrd="0" presId="urn:microsoft.com/office/officeart/2005/8/layout/matrix2"/>
    <dgm:cxn modelId="{FDB71784-1921-4060-BE5B-5A23E2940415}" type="presOf" srcId="{85685299-D15D-41BC-825A-599116AA768B}" destId="{CCD848FD-78DC-4C7B-82AC-EC170882D2EE}" srcOrd="0" destOrd="0" presId="urn:microsoft.com/office/officeart/2005/8/layout/matrix2"/>
    <dgm:cxn modelId="{B9DA6D96-D2C5-4286-AAFF-DF1C00077037}" srcId="{A8FA8C00-2384-487A-A475-5419B3BC2BC0}" destId="{81F25DF4-EF26-47E9-BADB-E83255689BCA}" srcOrd="1" destOrd="0" parTransId="{D87D78C5-1E37-464E-869F-4C79AFDA4C12}" sibTransId="{A7C9D9BD-EDD7-45CD-AF0A-9A24A5D7690D}"/>
    <dgm:cxn modelId="{79A0FE45-8282-498D-9A61-0CCC9F31B10C}" type="presParOf" srcId="{51ED44E4-BEAB-4EC9-A296-105AEC114907}" destId="{6CFF37A7-38E7-4614-9B48-4DD3365E6F6D}" srcOrd="0" destOrd="0" presId="urn:microsoft.com/office/officeart/2005/8/layout/matrix2"/>
    <dgm:cxn modelId="{4A731CBA-92CE-4FA5-9354-B123E0DFE5B2}" type="presParOf" srcId="{51ED44E4-BEAB-4EC9-A296-105AEC114907}" destId="{CCD848FD-78DC-4C7B-82AC-EC170882D2EE}" srcOrd="1" destOrd="0" presId="urn:microsoft.com/office/officeart/2005/8/layout/matrix2"/>
    <dgm:cxn modelId="{21F628AD-21C5-4B02-BE2D-9B90E3D5B529}" type="presParOf" srcId="{51ED44E4-BEAB-4EC9-A296-105AEC114907}" destId="{509BF4E5-4B66-418D-BB25-5E56619C79F3}" srcOrd="2" destOrd="0" presId="urn:microsoft.com/office/officeart/2005/8/layout/matrix2"/>
    <dgm:cxn modelId="{15F3965B-4078-48B8-8B8D-815B3EC8C1F5}" type="presParOf" srcId="{51ED44E4-BEAB-4EC9-A296-105AEC114907}" destId="{3B4AD6E4-4E59-4F70-A99C-66A9E3E917C5}" srcOrd="3" destOrd="0" presId="urn:microsoft.com/office/officeart/2005/8/layout/matrix2"/>
    <dgm:cxn modelId="{B268EDE6-A437-483D-BB1A-BA13A4292BCE}" type="presParOf" srcId="{51ED44E4-BEAB-4EC9-A296-105AEC114907}" destId="{7FAB3DD6-0A57-45BF-B6DA-F48767663B90}"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47769B-DE13-47AC-AD67-F8E290064C3E}" type="doc">
      <dgm:prSet loTypeId="urn:microsoft.com/office/officeart/2005/8/layout/venn1" loCatId="relationship" qsTypeId="urn:microsoft.com/office/officeart/2005/8/quickstyle/simple1" qsCatId="simple" csTypeId="urn:microsoft.com/office/officeart/2005/8/colors/accent1_2" csCatId="accent1" phldr="1"/>
      <dgm:spPr/>
    </dgm:pt>
    <dgm:pt modelId="{B2817EF9-FDCA-4244-B658-F3C812A73CCA}">
      <dgm:prSet phldrT="[Text]" custT="1"/>
      <dgm:spPr>
        <a:solidFill>
          <a:srgbClr val="92D050">
            <a:alpha val="50000"/>
          </a:srgbClr>
        </a:solidFill>
      </dgm:spPr>
      <dgm:t>
        <a:bodyPr/>
        <a:lstStyle/>
        <a:p>
          <a:r>
            <a:rPr lang="en-GB" sz="2400" dirty="0">
              <a:effectLst>
                <a:outerShdw blurRad="38100" dist="38100" dir="2700000" algn="tl">
                  <a:srgbClr val="000000">
                    <a:alpha val="43137"/>
                  </a:srgbClr>
                </a:outerShdw>
              </a:effectLst>
            </a:rPr>
            <a:t>Work ready</a:t>
          </a:r>
        </a:p>
      </dgm:t>
    </dgm:pt>
    <dgm:pt modelId="{FBA102E4-D76C-4C85-912E-094187F4A660}" type="parTrans" cxnId="{8178F61D-AA2C-4AD2-B2E9-D4F2DF5363F4}">
      <dgm:prSet/>
      <dgm:spPr/>
      <dgm:t>
        <a:bodyPr/>
        <a:lstStyle/>
        <a:p>
          <a:endParaRPr lang="en-GB"/>
        </a:p>
      </dgm:t>
    </dgm:pt>
    <dgm:pt modelId="{6BF5C2F1-0989-4C6E-919F-1EDE1C70365F}" type="sibTrans" cxnId="{8178F61D-AA2C-4AD2-B2E9-D4F2DF5363F4}">
      <dgm:prSet/>
      <dgm:spPr/>
      <dgm:t>
        <a:bodyPr/>
        <a:lstStyle/>
        <a:p>
          <a:endParaRPr lang="en-GB"/>
        </a:p>
      </dgm:t>
    </dgm:pt>
    <dgm:pt modelId="{0DCAB31B-3562-4396-9786-E85C6BE249D6}">
      <dgm:prSet phldrT="[Text]" custT="1"/>
      <dgm:spPr>
        <a:solidFill>
          <a:schemeClr val="accent4">
            <a:lumMod val="75000"/>
            <a:alpha val="50000"/>
          </a:schemeClr>
        </a:solidFill>
      </dgm:spPr>
      <dgm:t>
        <a:bodyPr/>
        <a:lstStyle/>
        <a:p>
          <a:r>
            <a:rPr lang="en-GB" sz="2400" dirty="0">
              <a:effectLst>
                <a:outerShdw blurRad="38100" dist="38100" dir="2700000" algn="tl">
                  <a:srgbClr val="000000">
                    <a:alpha val="43137"/>
                  </a:srgbClr>
                </a:outerShdw>
              </a:effectLst>
            </a:rPr>
            <a:t>Life ready</a:t>
          </a:r>
        </a:p>
      </dgm:t>
    </dgm:pt>
    <dgm:pt modelId="{5980412E-5C05-4F37-ACD8-7D7897289CCC}" type="parTrans" cxnId="{BC9C3649-CE16-4D22-996B-2FC90A84BBD0}">
      <dgm:prSet/>
      <dgm:spPr/>
      <dgm:t>
        <a:bodyPr/>
        <a:lstStyle/>
        <a:p>
          <a:endParaRPr lang="en-GB"/>
        </a:p>
      </dgm:t>
    </dgm:pt>
    <dgm:pt modelId="{9929794D-4932-40D1-85C0-3318C5E5AD17}" type="sibTrans" cxnId="{BC9C3649-CE16-4D22-996B-2FC90A84BBD0}">
      <dgm:prSet/>
      <dgm:spPr/>
      <dgm:t>
        <a:bodyPr/>
        <a:lstStyle/>
        <a:p>
          <a:endParaRPr lang="en-GB"/>
        </a:p>
      </dgm:t>
    </dgm:pt>
    <dgm:pt modelId="{58AC18D4-7227-4056-BE67-89747223CE2F}">
      <dgm:prSet phldrT="[Text]" custT="1"/>
      <dgm:spPr>
        <a:solidFill>
          <a:srgbClr val="00B0F0">
            <a:alpha val="50000"/>
          </a:srgbClr>
        </a:solidFill>
      </dgm:spPr>
      <dgm:t>
        <a:bodyPr/>
        <a:lstStyle/>
        <a:p>
          <a:r>
            <a:rPr lang="en-GB" sz="2400" dirty="0">
              <a:effectLst>
                <a:outerShdw blurRad="38100" dist="38100" dir="2700000" algn="tl">
                  <a:srgbClr val="000000">
                    <a:alpha val="43137"/>
                  </a:srgbClr>
                </a:outerShdw>
              </a:effectLst>
            </a:rPr>
            <a:t>Ready for further study</a:t>
          </a:r>
        </a:p>
      </dgm:t>
    </dgm:pt>
    <dgm:pt modelId="{C2DBE108-9C7C-453C-A330-2178BE658099}" type="parTrans" cxnId="{5F2C031A-707D-4133-AB3C-B3CE7DD56C85}">
      <dgm:prSet/>
      <dgm:spPr/>
      <dgm:t>
        <a:bodyPr/>
        <a:lstStyle/>
        <a:p>
          <a:endParaRPr lang="en-GB"/>
        </a:p>
      </dgm:t>
    </dgm:pt>
    <dgm:pt modelId="{CF5892A4-A663-40F4-990C-3696C833CD82}" type="sibTrans" cxnId="{5F2C031A-707D-4133-AB3C-B3CE7DD56C85}">
      <dgm:prSet/>
      <dgm:spPr/>
      <dgm:t>
        <a:bodyPr/>
        <a:lstStyle/>
        <a:p>
          <a:endParaRPr lang="en-GB"/>
        </a:p>
      </dgm:t>
    </dgm:pt>
    <dgm:pt modelId="{4C4D4724-8BE6-4FD2-AE71-9DB7F29385E3}" type="pres">
      <dgm:prSet presAssocID="{CB47769B-DE13-47AC-AD67-F8E290064C3E}" presName="compositeShape" presStyleCnt="0">
        <dgm:presLayoutVars>
          <dgm:chMax val="7"/>
          <dgm:dir/>
          <dgm:resizeHandles val="exact"/>
        </dgm:presLayoutVars>
      </dgm:prSet>
      <dgm:spPr/>
    </dgm:pt>
    <dgm:pt modelId="{BEFAE402-8905-4996-8C4B-BECE39C5D8F8}" type="pres">
      <dgm:prSet presAssocID="{B2817EF9-FDCA-4244-B658-F3C812A73CCA}" presName="circ1" presStyleLbl="vennNode1" presStyleIdx="0" presStyleCnt="3" custScaleX="111330" custScaleY="110550" custLinFactNeighborX="0" custLinFactNeighborY="-1042"/>
      <dgm:spPr/>
      <dgm:t>
        <a:bodyPr/>
        <a:lstStyle/>
        <a:p>
          <a:endParaRPr lang="en-GB"/>
        </a:p>
      </dgm:t>
    </dgm:pt>
    <dgm:pt modelId="{496CE2A2-2EAB-41E2-BF23-464D0D1940F5}" type="pres">
      <dgm:prSet presAssocID="{B2817EF9-FDCA-4244-B658-F3C812A73CCA}" presName="circ1Tx" presStyleLbl="revTx" presStyleIdx="0" presStyleCnt="0">
        <dgm:presLayoutVars>
          <dgm:chMax val="0"/>
          <dgm:chPref val="0"/>
          <dgm:bulletEnabled val="1"/>
        </dgm:presLayoutVars>
      </dgm:prSet>
      <dgm:spPr/>
      <dgm:t>
        <a:bodyPr/>
        <a:lstStyle/>
        <a:p>
          <a:endParaRPr lang="en-GB"/>
        </a:p>
      </dgm:t>
    </dgm:pt>
    <dgm:pt modelId="{717C11AE-D9F7-4417-B640-755383CB89AF}" type="pres">
      <dgm:prSet presAssocID="{0DCAB31B-3562-4396-9786-E85C6BE249D6}" presName="circ2" presStyleLbl="vennNode1" presStyleIdx="1" presStyleCnt="3" custScaleX="114312" custScaleY="115473"/>
      <dgm:spPr/>
      <dgm:t>
        <a:bodyPr/>
        <a:lstStyle/>
        <a:p>
          <a:endParaRPr lang="en-GB"/>
        </a:p>
      </dgm:t>
    </dgm:pt>
    <dgm:pt modelId="{8008F96C-449C-45F0-92DB-1D51FC3EF12E}" type="pres">
      <dgm:prSet presAssocID="{0DCAB31B-3562-4396-9786-E85C6BE249D6}" presName="circ2Tx" presStyleLbl="revTx" presStyleIdx="0" presStyleCnt="0">
        <dgm:presLayoutVars>
          <dgm:chMax val="0"/>
          <dgm:chPref val="0"/>
          <dgm:bulletEnabled val="1"/>
        </dgm:presLayoutVars>
      </dgm:prSet>
      <dgm:spPr/>
      <dgm:t>
        <a:bodyPr/>
        <a:lstStyle/>
        <a:p>
          <a:endParaRPr lang="en-GB"/>
        </a:p>
      </dgm:t>
    </dgm:pt>
    <dgm:pt modelId="{A3E8BFD8-9A3A-4087-BDD7-7A152BFC6820}" type="pres">
      <dgm:prSet presAssocID="{58AC18D4-7227-4056-BE67-89747223CE2F}" presName="circ3" presStyleLbl="vennNode1" presStyleIdx="2" presStyleCnt="3" custScaleX="107464" custScaleY="114752"/>
      <dgm:spPr/>
      <dgm:t>
        <a:bodyPr/>
        <a:lstStyle/>
        <a:p>
          <a:endParaRPr lang="en-GB"/>
        </a:p>
      </dgm:t>
    </dgm:pt>
    <dgm:pt modelId="{24707494-AAB6-4E19-9CF1-5EC5116C07EC}" type="pres">
      <dgm:prSet presAssocID="{58AC18D4-7227-4056-BE67-89747223CE2F}" presName="circ3Tx" presStyleLbl="revTx" presStyleIdx="0" presStyleCnt="0">
        <dgm:presLayoutVars>
          <dgm:chMax val="0"/>
          <dgm:chPref val="0"/>
          <dgm:bulletEnabled val="1"/>
        </dgm:presLayoutVars>
      </dgm:prSet>
      <dgm:spPr/>
      <dgm:t>
        <a:bodyPr/>
        <a:lstStyle/>
        <a:p>
          <a:endParaRPr lang="en-GB"/>
        </a:p>
      </dgm:t>
    </dgm:pt>
  </dgm:ptLst>
  <dgm:cxnLst>
    <dgm:cxn modelId="{8178F61D-AA2C-4AD2-B2E9-D4F2DF5363F4}" srcId="{CB47769B-DE13-47AC-AD67-F8E290064C3E}" destId="{B2817EF9-FDCA-4244-B658-F3C812A73CCA}" srcOrd="0" destOrd="0" parTransId="{FBA102E4-D76C-4C85-912E-094187F4A660}" sibTransId="{6BF5C2F1-0989-4C6E-919F-1EDE1C70365F}"/>
    <dgm:cxn modelId="{C7A6BCCE-39A1-4B62-84B5-A1F0ECE02672}" type="presOf" srcId="{58AC18D4-7227-4056-BE67-89747223CE2F}" destId="{A3E8BFD8-9A3A-4087-BDD7-7A152BFC6820}" srcOrd="0" destOrd="0" presId="urn:microsoft.com/office/officeart/2005/8/layout/venn1"/>
    <dgm:cxn modelId="{AA95DFCC-AD3D-4D47-90F0-F5C957F4B604}" type="presOf" srcId="{B2817EF9-FDCA-4244-B658-F3C812A73CCA}" destId="{BEFAE402-8905-4996-8C4B-BECE39C5D8F8}" srcOrd="0" destOrd="0" presId="urn:microsoft.com/office/officeart/2005/8/layout/venn1"/>
    <dgm:cxn modelId="{BC9C3649-CE16-4D22-996B-2FC90A84BBD0}" srcId="{CB47769B-DE13-47AC-AD67-F8E290064C3E}" destId="{0DCAB31B-3562-4396-9786-E85C6BE249D6}" srcOrd="1" destOrd="0" parTransId="{5980412E-5C05-4F37-ACD8-7D7897289CCC}" sibTransId="{9929794D-4932-40D1-85C0-3318C5E5AD17}"/>
    <dgm:cxn modelId="{3C904414-7283-438B-8A7C-CC0C9C884753}" type="presOf" srcId="{0DCAB31B-3562-4396-9786-E85C6BE249D6}" destId="{8008F96C-449C-45F0-92DB-1D51FC3EF12E}" srcOrd="1" destOrd="0" presId="urn:microsoft.com/office/officeart/2005/8/layout/venn1"/>
    <dgm:cxn modelId="{B3C04923-F99F-453D-B20D-DE993AA6E6F9}" type="presOf" srcId="{58AC18D4-7227-4056-BE67-89747223CE2F}" destId="{24707494-AAB6-4E19-9CF1-5EC5116C07EC}" srcOrd="1" destOrd="0" presId="urn:microsoft.com/office/officeart/2005/8/layout/venn1"/>
    <dgm:cxn modelId="{DBFF2972-E73A-4A90-A891-15C4705BC548}" type="presOf" srcId="{CB47769B-DE13-47AC-AD67-F8E290064C3E}" destId="{4C4D4724-8BE6-4FD2-AE71-9DB7F29385E3}" srcOrd="0" destOrd="0" presId="urn:microsoft.com/office/officeart/2005/8/layout/venn1"/>
    <dgm:cxn modelId="{45AAF659-8DBB-4496-8894-87DE362D2857}" type="presOf" srcId="{B2817EF9-FDCA-4244-B658-F3C812A73CCA}" destId="{496CE2A2-2EAB-41E2-BF23-464D0D1940F5}" srcOrd="1" destOrd="0" presId="urn:microsoft.com/office/officeart/2005/8/layout/venn1"/>
    <dgm:cxn modelId="{5F2C031A-707D-4133-AB3C-B3CE7DD56C85}" srcId="{CB47769B-DE13-47AC-AD67-F8E290064C3E}" destId="{58AC18D4-7227-4056-BE67-89747223CE2F}" srcOrd="2" destOrd="0" parTransId="{C2DBE108-9C7C-453C-A330-2178BE658099}" sibTransId="{CF5892A4-A663-40F4-990C-3696C833CD82}"/>
    <dgm:cxn modelId="{A35C8749-82A4-4A37-B2E4-871A74C4CC2B}" type="presOf" srcId="{0DCAB31B-3562-4396-9786-E85C6BE249D6}" destId="{717C11AE-D9F7-4417-B640-755383CB89AF}" srcOrd="0" destOrd="0" presId="urn:microsoft.com/office/officeart/2005/8/layout/venn1"/>
    <dgm:cxn modelId="{62A5E38C-C48E-4F31-9922-1BD44BBD8E24}" type="presParOf" srcId="{4C4D4724-8BE6-4FD2-AE71-9DB7F29385E3}" destId="{BEFAE402-8905-4996-8C4B-BECE39C5D8F8}" srcOrd="0" destOrd="0" presId="urn:microsoft.com/office/officeart/2005/8/layout/venn1"/>
    <dgm:cxn modelId="{4137FDFF-3ACD-43FD-884A-7F051DF88293}" type="presParOf" srcId="{4C4D4724-8BE6-4FD2-AE71-9DB7F29385E3}" destId="{496CE2A2-2EAB-41E2-BF23-464D0D1940F5}" srcOrd="1" destOrd="0" presId="urn:microsoft.com/office/officeart/2005/8/layout/venn1"/>
    <dgm:cxn modelId="{543BAC5D-5DDF-43E4-807F-1A5DF759B21E}" type="presParOf" srcId="{4C4D4724-8BE6-4FD2-AE71-9DB7F29385E3}" destId="{717C11AE-D9F7-4417-B640-755383CB89AF}" srcOrd="2" destOrd="0" presId="urn:microsoft.com/office/officeart/2005/8/layout/venn1"/>
    <dgm:cxn modelId="{6880727E-876C-4651-8C70-042891E4141A}" type="presParOf" srcId="{4C4D4724-8BE6-4FD2-AE71-9DB7F29385E3}" destId="{8008F96C-449C-45F0-92DB-1D51FC3EF12E}" srcOrd="3" destOrd="0" presId="urn:microsoft.com/office/officeart/2005/8/layout/venn1"/>
    <dgm:cxn modelId="{3C276DC9-A491-474F-82C8-DB5B5A08DF40}" type="presParOf" srcId="{4C4D4724-8BE6-4FD2-AE71-9DB7F29385E3}" destId="{A3E8BFD8-9A3A-4087-BDD7-7A152BFC6820}" srcOrd="4" destOrd="0" presId="urn:microsoft.com/office/officeart/2005/8/layout/venn1"/>
    <dgm:cxn modelId="{948C5677-1CD1-4D10-80C9-75C1EFAEB27C}" type="presParOf" srcId="{4C4D4724-8BE6-4FD2-AE71-9DB7F29385E3}" destId="{24707494-AAB6-4E19-9CF1-5EC5116C07E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0EAB6A-B2DA-4572-91F7-EBE419D785B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955C5A4C-9C11-42B5-AB67-229D0B8F5E70}">
      <dgm:prSet phldrT="[Text]"/>
      <dgm:spPr>
        <a:xfrm>
          <a:off x="0" y="0"/>
          <a:ext cx="1814572" cy="1748846"/>
        </a:xfrm>
        <a:solidFill>
          <a:srgbClr val="00B050"/>
        </a:solidFill>
        <a:ln w="19050" cap="flat" cmpd="sng" algn="ctr">
          <a:solidFill>
            <a:sysClr val="window" lastClr="FFFFFF">
              <a:hueOff val="0"/>
              <a:satOff val="0"/>
              <a:lumOff val="0"/>
              <a:alphaOff val="0"/>
            </a:sysClr>
          </a:solidFill>
          <a:prstDash val="solid"/>
        </a:ln>
        <a:effectLst/>
      </dgm:spPr>
      <dgm:t>
        <a:bodyPr/>
        <a:lstStyle/>
        <a:p>
          <a:pPr>
            <a:buNone/>
          </a:pPr>
          <a:r>
            <a:rPr lang="en-GB" dirty="0">
              <a:solidFill>
                <a:sysClr val="window" lastClr="FFFFFF"/>
              </a:solidFill>
              <a:latin typeface="Gill Sans MT"/>
              <a:ea typeface="+mn-ea"/>
              <a:cs typeface="+mn-cs"/>
            </a:rPr>
            <a:t>Skills</a:t>
          </a:r>
        </a:p>
      </dgm:t>
    </dgm:pt>
    <dgm:pt modelId="{640BC503-9FA0-4484-943D-9D338A5EE045}" type="parTrans" cxnId="{633B6B5D-6A5C-4707-961E-F7211990E368}">
      <dgm:prSet/>
      <dgm:spPr/>
      <dgm:t>
        <a:bodyPr/>
        <a:lstStyle/>
        <a:p>
          <a:endParaRPr lang="en-GB"/>
        </a:p>
      </dgm:t>
    </dgm:pt>
    <dgm:pt modelId="{A4824CD1-A391-4243-B1DB-CC6E7E84779A}" type="sibTrans" cxnId="{633B6B5D-6A5C-4707-961E-F7211990E368}">
      <dgm:prSet/>
      <dgm:spPr/>
      <dgm:t>
        <a:bodyPr/>
        <a:lstStyle/>
        <a:p>
          <a:endParaRPr lang="en-GB"/>
        </a:p>
      </dgm:t>
    </dgm:pt>
    <dgm:pt modelId="{53F6BD1D-F316-4FF6-B9B0-A91E3E3B8D09}">
      <dgm:prSet phldrT="[Text]"/>
      <dgm:spPr>
        <a:xfrm>
          <a:off x="0" y="1924628"/>
          <a:ext cx="1814572" cy="1748846"/>
        </a:xfrm>
        <a:solidFill>
          <a:srgbClr val="00B050"/>
        </a:solidFill>
        <a:ln w="19050" cap="flat" cmpd="sng" algn="ctr">
          <a:solidFill>
            <a:sysClr val="window" lastClr="FFFFFF">
              <a:hueOff val="0"/>
              <a:satOff val="0"/>
              <a:lumOff val="0"/>
              <a:alphaOff val="0"/>
            </a:sysClr>
          </a:solidFill>
          <a:prstDash val="solid"/>
        </a:ln>
        <a:effectLst/>
      </dgm:spPr>
      <dgm:t>
        <a:bodyPr/>
        <a:lstStyle/>
        <a:p>
          <a:pPr>
            <a:buNone/>
          </a:pPr>
          <a:r>
            <a:rPr lang="en-GB" dirty="0">
              <a:solidFill>
                <a:sysClr val="window" lastClr="FFFFFF"/>
              </a:solidFill>
              <a:latin typeface="Gill Sans MT"/>
              <a:ea typeface="+mn-ea"/>
              <a:cs typeface="+mn-cs"/>
            </a:rPr>
            <a:t>Personal qualities</a:t>
          </a:r>
        </a:p>
      </dgm:t>
    </dgm:pt>
    <dgm:pt modelId="{D10EADE9-B6CD-4D6F-BF03-65A504B4D532}" type="parTrans" cxnId="{01A6A4B0-5963-4911-BBC1-1662D6A84C50}">
      <dgm:prSet/>
      <dgm:spPr/>
      <dgm:t>
        <a:bodyPr/>
        <a:lstStyle/>
        <a:p>
          <a:endParaRPr lang="en-GB"/>
        </a:p>
      </dgm:t>
    </dgm:pt>
    <dgm:pt modelId="{D9B39878-4115-498A-9AFC-BDB2FF1B8D01}" type="sibTrans" cxnId="{01A6A4B0-5963-4911-BBC1-1662D6A84C50}">
      <dgm:prSet/>
      <dgm:spPr/>
      <dgm:t>
        <a:bodyPr/>
        <a:lstStyle/>
        <a:p>
          <a:endParaRPr lang="en-GB"/>
        </a:p>
      </dgm:t>
    </dgm:pt>
    <dgm:pt modelId="{01B4E207-6E03-4705-A0F2-99A958BB430A}" type="pres">
      <dgm:prSet presAssocID="{E00EAB6A-B2DA-4572-91F7-EBE419D785BE}" presName="Name0" presStyleCnt="0">
        <dgm:presLayoutVars>
          <dgm:dir/>
          <dgm:animLvl val="lvl"/>
          <dgm:resizeHandles/>
        </dgm:presLayoutVars>
      </dgm:prSet>
      <dgm:spPr/>
      <dgm:t>
        <a:bodyPr/>
        <a:lstStyle/>
        <a:p>
          <a:endParaRPr lang="en-GB"/>
        </a:p>
      </dgm:t>
    </dgm:pt>
    <dgm:pt modelId="{26BAA663-D6D7-4D3B-A3EE-1B3FDF5322ED}" type="pres">
      <dgm:prSet presAssocID="{955C5A4C-9C11-42B5-AB67-229D0B8F5E70}" presName="linNode" presStyleCnt="0"/>
      <dgm:spPr/>
    </dgm:pt>
    <dgm:pt modelId="{4CEE5051-D0B4-4F54-82A5-450088C3403B}" type="pres">
      <dgm:prSet presAssocID="{955C5A4C-9C11-42B5-AB67-229D0B8F5E70}" presName="parentShp" presStyleLbl="node1" presStyleIdx="0" presStyleCnt="2" custLinFactNeighborY="-26">
        <dgm:presLayoutVars>
          <dgm:bulletEnabled val="1"/>
        </dgm:presLayoutVars>
      </dgm:prSet>
      <dgm:spPr>
        <a:prstGeom prst="roundRect">
          <a:avLst/>
        </a:prstGeom>
      </dgm:spPr>
      <dgm:t>
        <a:bodyPr/>
        <a:lstStyle/>
        <a:p>
          <a:endParaRPr lang="en-GB"/>
        </a:p>
      </dgm:t>
    </dgm:pt>
    <dgm:pt modelId="{FDC2BAE6-007B-4C79-B0D9-30D3CAD53D50}" type="pres">
      <dgm:prSet presAssocID="{955C5A4C-9C11-42B5-AB67-229D0B8F5E70}" presName="childShp" presStyleLbl="bgAccFollowNode1" presStyleIdx="0" presStyleCnt="2" custLinFactNeighborX="1029" custLinFactNeighborY="993">
        <dgm:presLayoutVars>
          <dgm:bulletEnabled val="1"/>
        </dgm:presLayoutVars>
      </dgm:prSet>
      <dgm:spPr>
        <a:xfrm>
          <a:off x="1814572" y="448"/>
          <a:ext cx="2721858" cy="1748846"/>
        </a:xfrm>
        <a:prstGeom prst="rightArrow">
          <a:avLst>
            <a:gd name="adj1" fmla="val 75000"/>
            <a:gd name="adj2" fmla="val 50000"/>
          </a:avLst>
        </a:prstGeom>
        <a:solidFill>
          <a:srgbClr val="FFFF00">
            <a:alpha val="90000"/>
          </a:srgbClr>
        </a:solidFill>
        <a:ln w="19050" cap="flat" cmpd="sng" algn="ctr">
          <a:solidFill>
            <a:srgbClr val="727CA3">
              <a:alpha val="90000"/>
              <a:tint val="40000"/>
              <a:hueOff val="0"/>
              <a:satOff val="0"/>
              <a:lumOff val="0"/>
              <a:alphaOff val="0"/>
            </a:srgbClr>
          </a:solidFill>
          <a:prstDash val="solid"/>
        </a:ln>
        <a:effectLst/>
      </dgm:spPr>
    </dgm:pt>
    <dgm:pt modelId="{CF9EA544-BB10-4D5F-98B8-CA52480D565D}" type="pres">
      <dgm:prSet presAssocID="{A4824CD1-A391-4243-B1DB-CC6E7E84779A}" presName="spacing" presStyleCnt="0"/>
      <dgm:spPr/>
    </dgm:pt>
    <dgm:pt modelId="{3DB4A43C-0AA4-4827-837A-DF9BA080E866}" type="pres">
      <dgm:prSet presAssocID="{53F6BD1D-F316-4FF6-B9B0-A91E3E3B8D09}" presName="linNode" presStyleCnt="0"/>
      <dgm:spPr/>
    </dgm:pt>
    <dgm:pt modelId="{B839E20D-5B11-4F7B-ABB1-2DEC78B8ADB4}" type="pres">
      <dgm:prSet presAssocID="{53F6BD1D-F316-4FF6-B9B0-A91E3E3B8D09}" presName="parentShp" presStyleLbl="node1" presStyleIdx="1" presStyleCnt="2" custLinFactNeighborY="1843">
        <dgm:presLayoutVars>
          <dgm:bulletEnabled val="1"/>
        </dgm:presLayoutVars>
      </dgm:prSet>
      <dgm:spPr>
        <a:prstGeom prst="roundRect">
          <a:avLst/>
        </a:prstGeom>
      </dgm:spPr>
      <dgm:t>
        <a:bodyPr/>
        <a:lstStyle/>
        <a:p>
          <a:endParaRPr lang="en-GB"/>
        </a:p>
      </dgm:t>
    </dgm:pt>
    <dgm:pt modelId="{95ED40C5-FD0E-45ED-907B-1C999EC3293B}" type="pres">
      <dgm:prSet presAssocID="{53F6BD1D-F316-4FF6-B9B0-A91E3E3B8D09}" presName="childShp" presStyleLbl="bgAccFollowNode1" presStyleIdx="1" presStyleCnt="2">
        <dgm:presLayoutVars>
          <dgm:bulletEnabled val="1"/>
        </dgm:presLayoutVars>
      </dgm:prSet>
      <dgm:spPr>
        <a:xfrm>
          <a:off x="1814572" y="1924179"/>
          <a:ext cx="2721858" cy="1748846"/>
        </a:xfrm>
        <a:prstGeom prst="rightArrow">
          <a:avLst>
            <a:gd name="adj1" fmla="val 75000"/>
            <a:gd name="adj2" fmla="val 50000"/>
          </a:avLst>
        </a:prstGeom>
        <a:solidFill>
          <a:srgbClr val="FFFF00">
            <a:alpha val="90000"/>
          </a:srgbClr>
        </a:solidFill>
        <a:ln w="19050" cap="flat" cmpd="sng" algn="ctr">
          <a:solidFill>
            <a:srgbClr val="727CA3">
              <a:alpha val="90000"/>
              <a:tint val="40000"/>
              <a:hueOff val="0"/>
              <a:satOff val="0"/>
              <a:lumOff val="0"/>
              <a:alphaOff val="0"/>
            </a:srgbClr>
          </a:solidFill>
          <a:prstDash val="solid"/>
        </a:ln>
        <a:effectLst/>
      </dgm:spPr>
    </dgm:pt>
  </dgm:ptLst>
  <dgm:cxnLst>
    <dgm:cxn modelId="{A248DE6D-2FA9-4901-BF5F-E5D33030B9E8}" type="presOf" srcId="{53F6BD1D-F316-4FF6-B9B0-A91E3E3B8D09}" destId="{B839E20D-5B11-4F7B-ABB1-2DEC78B8ADB4}" srcOrd="0" destOrd="0" presId="urn:microsoft.com/office/officeart/2005/8/layout/vList6"/>
    <dgm:cxn modelId="{6EE810B4-255A-4BCE-92F1-FD9B9C68A8D1}" type="presOf" srcId="{E00EAB6A-B2DA-4572-91F7-EBE419D785BE}" destId="{01B4E207-6E03-4705-A0F2-99A958BB430A}" srcOrd="0" destOrd="0" presId="urn:microsoft.com/office/officeart/2005/8/layout/vList6"/>
    <dgm:cxn modelId="{B62055AD-5A80-4E8C-9E59-F45E630DA3B0}" type="presOf" srcId="{955C5A4C-9C11-42B5-AB67-229D0B8F5E70}" destId="{4CEE5051-D0B4-4F54-82A5-450088C3403B}" srcOrd="0" destOrd="0" presId="urn:microsoft.com/office/officeart/2005/8/layout/vList6"/>
    <dgm:cxn modelId="{01A6A4B0-5963-4911-BBC1-1662D6A84C50}" srcId="{E00EAB6A-B2DA-4572-91F7-EBE419D785BE}" destId="{53F6BD1D-F316-4FF6-B9B0-A91E3E3B8D09}" srcOrd="1" destOrd="0" parTransId="{D10EADE9-B6CD-4D6F-BF03-65A504B4D532}" sibTransId="{D9B39878-4115-498A-9AFC-BDB2FF1B8D01}"/>
    <dgm:cxn modelId="{633B6B5D-6A5C-4707-961E-F7211990E368}" srcId="{E00EAB6A-B2DA-4572-91F7-EBE419D785BE}" destId="{955C5A4C-9C11-42B5-AB67-229D0B8F5E70}" srcOrd="0" destOrd="0" parTransId="{640BC503-9FA0-4484-943D-9D338A5EE045}" sibTransId="{A4824CD1-A391-4243-B1DB-CC6E7E84779A}"/>
    <dgm:cxn modelId="{43E5EB35-6D2E-4A3C-8649-3972647FA41F}" type="presParOf" srcId="{01B4E207-6E03-4705-A0F2-99A958BB430A}" destId="{26BAA663-D6D7-4D3B-A3EE-1B3FDF5322ED}" srcOrd="0" destOrd="0" presId="urn:microsoft.com/office/officeart/2005/8/layout/vList6"/>
    <dgm:cxn modelId="{8A715E0F-7C62-411B-BD58-9F0B2C9A2A4F}" type="presParOf" srcId="{26BAA663-D6D7-4D3B-A3EE-1B3FDF5322ED}" destId="{4CEE5051-D0B4-4F54-82A5-450088C3403B}" srcOrd="0" destOrd="0" presId="urn:microsoft.com/office/officeart/2005/8/layout/vList6"/>
    <dgm:cxn modelId="{BB2E9476-1EAE-4ABF-8A55-259BB7AD71B5}" type="presParOf" srcId="{26BAA663-D6D7-4D3B-A3EE-1B3FDF5322ED}" destId="{FDC2BAE6-007B-4C79-B0D9-30D3CAD53D50}" srcOrd="1" destOrd="0" presId="urn:microsoft.com/office/officeart/2005/8/layout/vList6"/>
    <dgm:cxn modelId="{CA4E142F-C550-4CF1-8818-5A64039651B6}" type="presParOf" srcId="{01B4E207-6E03-4705-A0F2-99A958BB430A}" destId="{CF9EA544-BB10-4D5F-98B8-CA52480D565D}" srcOrd="1" destOrd="0" presId="urn:microsoft.com/office/officeart/2005/8/layout/vList6"/>
    <dgm:cxn modelId="{1341827C-8A5B-45B1-AFCF-022628537BB3}" type="presParOf" srcId="{01B4E207-6E03-4705-A0F2-99A958BB430A}" destId="{3DB4A43C-0AA4-4827-837A-DF9BA080E866}" srcOrd="2" destOrd="0" presId="urn:microsoft.com/office/officeart/2005/8/layout/vList6"/>
    <dgm:cxn modelId="{1044799A-71AB-4970-A613-6757A56FF9CD}" type="presParOf" srcId="{3DB4A43C-0AA4-4827-837A-DF9BA080E866}" destId="{B839E20D-5B11-4F7B-ABB1-2DEC78B8ADB4}" srcOrd="0" destOrd="0" presId="urn:microsoft.com/office/officeart/2005/8/layout/vList6"/>
    <dgm:cxn modelId="{92B33896-2CA0-4BF8-9A8B-2E914BF3D97B}" type="presParOf" srcId="{3DB4A43C-0AA4-4827-837A-DF9BA080E866}" destId="{95ED40C5-FD0E-45ED-907B-1C999EC3293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62AD49-65BD-45E6-A154-810C3FE8010A}">
      <dsp:nvSpPr>
        <dsp:cNvPr id="0" name=""/>
        <dsp:cNvSpPr/>
      </dsp:nvSpPr>
      <dsp:spPr>
        <a:xfrm rot="5400000">
          <a:off x="-100865" y="101226"/>
          <a:ext cx="672436" cy="47070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1" y="235714"/>
        <a:ext cx="470705" cy="201731"/>
      </dsp:txXfrm>
    </dsp:sp>
    <dsp:sp modelId="{B3C22D82-1EFF-4D11-9B49-F149E822E94A}">
      <dsp:nvSpPr>
        <dsp:cNvPr id="0" name=""/>
        <dsp:cNvSpPr/>
      </dsp:nvSpPr>
      <dsp:spPr>
        <a:xfrm rot="5400000">
          <a:off x="3064810" y="-2593744"/>
          <a:ext cx="437084" cy="562529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Identify barriers to learning for PP pupils</a:t>
          </a:r>
        </a:p>
      </dsp:txBody>
      <dsp:txXfrm rot="-5400000">
        <a:off x="470706" y="21697"/>
        <a:ext cx="5603957" cy="394410"/>
      </dsp:txXfrm>
    </dsp:sp>
    <dsp:sp modelId="{ECD64904-8748-444D-801B-D4F398B9B938}">
      <dsp:nvSpPr>
        <dsp:cNvPr id="0" name=""/>
        <dsp:cNvSpPr/>
      </dsp:nvSpPr>
      <dsp:spPr>
        <a:xfrm rot="5400000">
          <a:off x="-100865" y="687739"/>
          <a:ext cx="672436" cy="47070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1" y="822227"/>
        <a:ext cx="470705" cy="201731"/>
      </dsp:txXfrm>
    </dsp:sp>
    <dsp:sp modelId="{0BEEBD19-AC04-4814-8589-6AB6BCCE179B}">
      <dsp:nvSpPr>
        <dsp:cNvPr id="0" name=""/>
        <dsp:cNvSpPr/>
      </dsp:nvSpPr>
      <dsp:spPr>
        <a:xfrm rot="5400000">
          <a:off x="3064810" y="-2007230"/>
          <a:ext cx="437084" cy="562529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Decide your desired outcomes</a:t>
          </a:r>
        </a:p>
      </dsp:txBody>
      <dsp:txXfrm rot="-5400000">
        <a:off x="470706" y="608211"/>
        <a:ext cx="5603957" cy="394410"/>
      </dsp:txXfrm>
    </dsp:sp>
    <dsp:sp modelId="{3AE3EB02-E980-4BB6-8F0B-7FCC8CE55EB3}">
      <dsp:nvSpPr>
        <dsp:cNvPr id="0" name=""/>
        <dsp:cNvSpPr/>
      </dsp:nvSpPr>
      <dsp:spPr>
        <a:xfrm rot="5400000">
          <a:off x="-100865" y="1274253"/>
          <a:ext cx="672436" cy="47070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1" y="1408741"/>
        <a:ext cx="470705" cy="201731"/>
      </dsp:txXfrm>
    </dsp:sp>
    <dsp:sp modelId="{0F31F878-2DDF-4903-82ED-3DE0DC480FD4}">
      <dsp:nvSpPr>
        <dsp:cNvPr id="0" name=""/>
        <dsp:cNvSpPr/>
      </dsp:nvSpPr>
      <dsp:spPr>
        <a:xfrm rot="5400000">
          <a:off x="3064810" y="-1420717"/>
          <a:ext cx="437084" cy="562529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Identify success criteria for each outcome</a:t>
          </a:r>
        </a:p>
      </dsp:txBody>
      <dsp:txXfrm rot="-5400000">
        <a:off x="470706" y="1194724"/>
        <a:ext cx="5603957" cy="394410"/>
      </dsp:txXfrm>
    </dsp:sp>
    <dsp:sp modelId="{B3F3C7B7-4B5D-4333-ACF8-620BAB7B5077}">
      <dsp:nvSpPr>
        <dsp:cNvPr id="0" name=""/>
        <dsp:cNvSpPr/>
      </dsp:nvSpPr>
      <dsp:spPr>
        <a:xfrm rot="5400000">
          <a:off x="-100865" y="1860767"/>
          <a:ext cx="672436" cy="47070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1" y="1995255"/>
        <a:ext cx="470705" cy="201731"/>
      </dsp:txXfrm>
    </dsp:sp>
    <dsp:sp modelId="{1E09ED51-FCE7-4A8C-9582-5991F0032EE5}">
      <dsp:nvSpPr>
        <dsp:cNvPr id="0" name=""/>
        <dsp:cNvSpPr/>
      </dsp:nvSpPr>
      <dsp:spPr>
        <a:xfrm rot="5400000">
          <a:off x="3064810" y="-834203"/>
          <a:ext cx="437084" cy="562529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Choose your PP strategies</a:t>
          </a:r>
        </a:p>
      </dsp:txBody>
      <dsp:txXfrm rot="-5400000">
        <a:off x="470706" y="1781238"/>
        <a:ext cx="5603957" cy="394410"/>
      </dsp:txXfrm>
    </dsp:sp>
    <dsp:sp modelId="{15122791-E668-407D-A418-68DA371021D7}">
      <dsp:nvSpPr>
        <dsp:cNvPr id="0" name=""/>
        <dsp:cNvSpPr/>
      </dsp:nvSpPr>
      <dsp:spPr>
        <a:xfrm rot="5400000">
          <a:off x="-100865" y="2447280"/>
          <a:ext cx="672436" cy="47070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1" y="2581768"/>
        <a:ext cx="470705" cy="201731"/>
      </dsp:txXfrm>
    </dsp:sp>
    <dsp:sp modelId="{58C165A9-562B-4FCD-99EF-EF478F88F51D}">
      <dsp:nvSpPr>
        <dsp:cNvPr id="0" name=""/>
        <dsp:cNvSpPr/>
      </dsp:nvSpPr>
      <dsp:spPr>
        <a:xfrm rot="5400000">
          <a:off x="3064810" y="-247689"/>
          <a:ext cx="437084" cy="562529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Implement strategies with in-depth training</a:t>
          </a:r>
        </a:p>
      </dsp:txBody>
      <dsp:txXfrm rot="-5400000">
        <a:off x="470706" y="2367752"/>
        <a:ext cx="5603957" cy="394410"/>
      </dsp:txXfrm>
    </dsp:sp>
    <dsp:sp modelId="{1784405B-C937-4E9E-873D-C3FD9679ACE1}">
      <dsp:nvSpPr>
        <dsp:cNvPr id="0" name=""/>
        <dsp:cNvSpPr/>
      </dsp:nvSpPr>
      <dsp:spPr>
        <a:xfrm rot="5400000">
          <a:off x="-100865" y="3033794"/>
          <a:ext cx="672436" cy="47070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1" y="3168282"/>
        <a:ext cx="470705" cy="201731"/>
      </dsp:txXfrm>
    </dsp:sp>
    <dsp:sp modelId="{64F41F0C-5391-448B-A886-876F602C1485}">
      <dsp:nvSpPr>
        <dsp:cNvPr id="0" name=""/>
        <dsp:cNvSpPr/>
      </dsp:nvSpPr>
      <dsp:spPr>
        <a:xfrm rot="5400000">
          <a:off x="3064810" y="338823"/>
          <a:ext cx="437084" cy="562529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Evaluate strategies regularly</a:t>
          </a:r>
        </a:p>
      </dsp:txBody>
      <dsp:txXfrm rot="-5400000">
        <a:off x="470706" y="2954265"/>
        <a:ext cx="5603957" cy="394410"/>
      </dsp:txXfrm>
    </dsp:sp>
    <dsp:sp modelId="{18426203-F544-4899-AAA0-095B61891746}">
      <dsp:nvSpPr>
        <dsp:cNvPr id="0" name=""/>
        <dsp:cNvSpPr/>
      </dsp:nvSpPr>
      <dsp:spPr>
        <a:xfrm rot="5400000">
          <a:off x="-100865" y="3620308"/>
          <a:ext cx="672436" cy="47070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1" y="3754796"/>
        <a:ext cx="470705" cy="201731"/>
      </dsp:txXfrm>
    </dsp:sp>
    <dsp:sp modelId="{0EE391F3-6280-483B-9B4F-288AFC97505F}">
      <dsp:nvSpPr>
        <dsp:cNvPr id="0" name=""/>
        <dsp:cNvSpPr/>
      </dsp:nvSpPr>
      <dsp:spPr>
        <a:xfrm rot="5400000">
          <a:off x="3064810" y="925337"/>
          <a:ext cx="437084" cy="562529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Tell the story: create an audit trail</a:t>
          </a:r>
        </a:p>
      </dsp:txBody>
      <dsp:txXfrm rot="-5400000">
        <a:off x="470706" y="3540779"/>
        <a:ext cx="5603957" cy="394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F37A7-38E7-4614-9B48-4DD3365E6F6D}">
      <dsp:nvSpPr>
        <dsp:cNvPr id="0" name=""/>
        <dsp:cNvSpPr/>
      </dsp:nvSpPr>
      <dsp:spPr>
        <a:xfrm>
          <a:off x="791692" y="0"/>
          <a:ext cx="4967286" cy="4967286"/>
        </a:xfrm>
        <a:prstGeom prst="quadArrow">
          <a:avLst>
            <a:gd name="adj1" fmla="val 2000"/>
            <a:gd name="adj2" fmla="val 4000"/>
            <a:gd name="adj3" fmla="val 5000"/>
          </a:avLst>
        </a:prstGeom>
        <a:solidFill>
          <a:schemeClr val="accent1"/>
        </a:solidFill>
        <a:ln>
          <a:noFill/>
        </a:ln>
        <a:effectLst/>
      </dsp:spPr>
      <dsp:style>
        <a:lnRef idx="0">
          <a:scrgbClr r="0" g="0" b="0"/>
        </a:lnRef>
        <a:fillRef idx="1">
          <a:scrgbClr r="0" g="0" b="0"/>
        </a:fillRef>
        <a:effectRef idx="0">
          <a:scrgbClr r="0" g="0" b="0"/>
        </a:effectRef>
        <a:fontRef idx="minor"/>
      </dsp:style>
    </dsp:sp>
    <dsp:sp modelId="{CCD848FD-78DC-4C7B-82AC-EC170882D2EE}">
      <dsp:nvSpPr>
        <dsp:cNvPr id="0" name=""/>
        <dsp:cNvSpPr/>
      </dsp:nvSpPr>
      <dsp:spPr>
        <a:xfrm>
          <a:off x="1133292" y="322873"/>
          <a:ext cx="1986914" cy="1986914"/>
        </a:xfrm>
        <a:prstGeom prst="roundRect">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LOW IMPACT HIGH COST</a:t>
          </a:r>
        </a:p>
      </dsp:txBody>
      <dsp:txXfrm>
        <a:off x="1230285" y="419866"/>
        <a:ext cx="1792928" cy="1792928"/>
      </dsp:txXfrm>
    </dsp:sp>
    <dsp:sp modelId="{509BF4E5-4B66-418D-BB25-5E56619C79F3}">
      <dsp:nvSpPr>
        <dsp:cNvPr id="0" name=""/>
        <dsp:cNvSpPr/>
      </dsp:nvSpPr>
      <dsp:spPr>
        <a:xfrm>
          <a:off x="3383970" y="287367"/>
          <a:ext cx="1986914" cy="1986914"/>
        </a:xfrm>
        <a:prstGeom prst="roundRect">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HIGH IMPACT HIGH COST</a:t>
          </a:r>
        </a:p>
      </dsp:txBody>
      <dsp:txXfrm>
        <a:off x="3480963" y="384360"/>
        <a:ext cx="1792928" cy="1792928"/>
      </dsp:txXfrm>
    </dsp:sp>
    <dsp:sp modelId="{3B4AD6E4-4E59-4F70-A99C-66A9E3E917C5}">
      <dsp:nvSpPr>
        <dsp:cNvPr id="0" name=""/>
        <dsp:cNvSpPr/>
      </dsp:nvSpPr>
      <dsp:spPr>
        <a:xfrm>
          <a:off x="1133292" y="2657498"/>
          <a:ext cx="1986914" cy="1986914"/>
        </a:xfrm>
        <a:prstGeom prst="roundRect">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LOW IMPACT LOW COST</a:t>
          </a:r>
        </a:p>
      </dsp:txBody>
      <dsp:txXfrm>
        <a:off x="1230285" y="2754491"/>
        <a:ext cx="1792928" cy="1792928"/>
      </dsp:txXfrm>
    </dsp:sp>
    <dsp:sp modelId="{7FAB3DD6-0A57-45BF-B6DA-F48767663B90}">
      <dsp:nvSpPr>
        <dsp:cNvPr id="0" name=""/>
        <dsp:cNvSpPr/>
      </dsp:nvSpPr>
      <dsp:spPr>
        <a:xfrm>
          <a:off x="3467917" y="2657498"/>
          <a:ext cx="1986914" cy="1986914"/>
        </a:xfrm>
        <a:prstGeom prst="roundRect">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HIGH IMPACT LOW COST</a:t>
          </a:r>
        </a:p>
      </dsp:txBody>
      <dsp:txXfrm>
        <a:off x="3564910" y="2754491"/>
        <a:ext cx="1792928" cy="17929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AE402-8905-4996-8C4B-BECE39C5D8F8}">
      <dsp:nvSpPr>
        <dsp:cNvPr id="0" name=""/>
        <dsp:cNvSpPr/>
      </dsp:nvSpPr>
      <dsp:spPr>
        <a:xfrm>
          <a:off x="1188105" y="-32001"/>
          <a:ext cx="2130271" cy="2115346"/>
        </a:xfrm>
        <a:prstGeom prst="ellipse">
          <a:avLst/>
        </a:prstGeom>
        <a:solidFill>
          <a:srgbClr val="92D050">
            <a:alpha val="50000"/>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GB" sz="2400" kern="1200" dirty="0">
              <a:effectLst>
                <a:outerShdw blurRad="38100" dist="38100" dir="2700000" algn="tl">
                  <a:srgbClr val="000000">
                    <a:alpha val="43137"/>
                  </a:srgbClr>
                </a:outerShdw>
              </a:effectLst>
            </a:rPr>
            <a:t>Work ready</a:t>
          </a:r>
        </a:p>
      </dsp:txBody>
      <dsp:txXfrm>
        <a:off x="1472141" y="338184"/>
        <a:ext cx="1562199" cy="951905"/>
      </dsp:txXfrm>
    </dsp:sp>
    <dsp:sp modelId="{717C11AE-D9F7-4417-B640-755383CB89AF}">
      <dsp:nvSpPr>
        <dsp:cNvPr id="0" name=""/>
        <dsp:cNvSpPr/>
      </dsp:nvSpPr>
      <dsp:spPr>
        <a:xfrm>
          <a:off x="1850021" y="1116820"/>
          <a:ext cx="2187331" cy="2209546"/>
        </a:xfrm>
        <a:prstGeom prst="ellipse">
          <a:avLst/>
        </a:prstGeom>
        <a:solidFill>
          <a:schemeClr val="accent4">
            <a:lumMod val="75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GB" sz="2400" kern="1200" dirty="0">
              <a:effectLst>
                <a:outerShdw blurRad="38100" dist="38100" dir="2700000" algn="tl">
                  <a:srgbClr val="000000">
                    <a:alpha val="43137"/>
                  </a:srgbClr>
                </a:outerShdw>
              </a:effectLst>
            </a:rPr>
            <a:t>Life ready</a:t>
          </a:r>
        </a:p>
      </dsp:txBody>
      <dsp:txXfrm>
        <a:off x="2518979" y="1687619"/>
        <a:ext cx="1312398" cy="1215250"/>
      </dsp:txXfrm>
    </dsp:sp>
    <dsp:sp modelId="{A3E8BFD8-9A3A-4087-BDD7-7A152BFC6820}">
      <dsp:nvSpPr>
        <dsp:cNvPr id="0" name=""/>
        <dsp:cNvSpPr/>
      </dsp:nvSpPr>
      <dsp:spPr>
        <a:xfrm>
          <a:off x="534647" y="1123718"/>
          <a:ext cx="2056296" cy="2195750"/>
        </a:xfrm>
        <a:prstGeom prst="ellipse">
          <a:avLst/>
        </a:prstGeom>
        <a:solidFill>
          <a:srgbClr val="00B0F0">
            <a:alpha val="50000"/>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GB" sz="2400" kern="1200" dirty="0">
              <a:effectLst>
                <a:outerShdw blurRad="38100" dist="38100" dir="2700000" algn="tl">
                  <a:srgbClr val="000000">
                    <a:alpha val="43137"/>
                  </a:srgbClr>
                </a:outerShdw>
              </a:effectLst>
            </a:rPr>
            <a:t>Ready for further study</a:t>
          </a:r>
        </a:p>
      </dsp:txBody>
      <dsp:txXfrm>
        <a:off x="728282" y="1690954"/>
        <a:ext cx="1233778" cy="12076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2BAE6-007B-4C79-B0D9-30D3CAD53D50}">
      <dsp:nvSpPr>
        <dsp:cNvPr id="0" name=""/>
        <dsp:cNvSpPr/>
      </dsp:nvSpPr>
      <dsp:spPr>
        <a:xfrm>
          <a:off x="1686600" y="13360"/>
          <a:ext cx="2529900" cy="1311634"/>
        </a:xfrm>
        <a:prstGeom prst="rightArrow">
          <a:avLst>
            <a:gd name="adj1" fmla="val 75000"/>
            <a:gd name="adj2" fmla="val 50000"/>
          </a:avLst>
        </a:prstGeom>
        <a:solidFill>
          <a:srgbClr val="FFFF00">
            <a:alpha val="90000"/>
          </a:srgbClr>
        </a:solidFill>
        <a:ln w="19050" cap="flat" cmpd="sng" algn="ctr">
          <a:solidFill>
            <a:srgbClr val="727CA3">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4CEE5051-D0B4-4F54-82A5-450088C3403B}">
      <dsp:nvSpPr>
        <dsp:cNvPr id="0" name=""/>
        <dsp:cNvSpPr/>
      </dsp:nvSpPr>
      <dsp:spPr>
        <a:xfrm>
          <a:off x="0" y="0"/>
          <a:ext cx="1686600" cy="1311634"/>
        </a:xfrm>
        <a:prstGeom prst="roundRect">
          <a:avLst/>
        </a:prstGeom>
        <a:solidFill>
          <a:srgbClr val="00B050"/>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buNone/>
          </a:pPr>
          <a:r>
            <a:rPr lang="en-GB" sz="2900" kern="1200" dirty="0">
              <a:solidFill>
                <a:sysClr val="window" lastClr="FFFFFF"/>
              </a:solidFill>
              <a:latin typeface="Gill Sans MT"/>
              <a:ea typeface="+mn-ea"/>
              <a:cs typeface="+mn-cs"/>
            </a:rPr>
            <a:t>Skills</a:t>
          </a:r>
        </a:p>
      </dsp:txBody>
      <dsp:txXfrm>
        <a:off x="64029" y="64029"/>
        <a:ext cx="1558542" cy="1183576"/>
      </dsp:txXfrm>
    </dsp:sp>
    <dsp:sp modelId="{95ED40C5-FD0E-45ED-907B-1C999EC3293B}">
      <dsp:nvSpPr>
        <dsp:cNvPr id="0" name=""/>
        <dsp:cNvSpPr/>
      </dsp:nvSpPr>
      <dsp:spPr>
        <a:xfrm>
          <a:off x="1686600" y="1443134"/>
          <a:ext cx="2529900" cy="1311634"/>
        </a:xfrm>
        <a:prstGeom prst="rightArrow">
          <a:avLst>
            <a:gd name="adj1" fmla="val 75000"/>
            <a:gd name="adj2" fmla="val 50000"/>
          </a:avLst>
        </a:prstGeom>
        <a:solidFill>
          <a:srgbClr val="FFFF00">
            <a:alpha val="90000"/>
          </a:srgbClr>
        </a:solidFill>
        <a:ln w="19050" cap="flat" cmpd="sng" algn="ctr">
          <a:solidFill>
            <a:srgbClr val="727CA3">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B839E20D-5B11-4F7B-ABB1-2DEC78B8ADB4}">
      <dsp:nvSpPr>
        <dsp:cNvPr id="0" name=""/>
        <dsp:cNvSpPr/>
      </dsp:nvSpPr>
      <dsp:spPr>
        <a:xfrm>
          <a:off x="0" y="1443471"/>
          <a:ext cx="1686600" cy="1311634"/>
        </a:xfrm>
        <a:prstGeom prst="roundRect">
          <a:avLst/>
        </a:prstGeom>
        <a:solidFill>
          <a:srgbClr val="00B050"/>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buNone/>
          </a:pPr>
          <a:r>
            <a:rPr lang="en-GB" sz="2900" kern="1200" dirty="0">
              <a:solidFill>
                <a:sysClr val="window" lastClr="FFFFFF"/>
              </a:solidFill>
              <a:latin typeface="Gill Sans MT"/>
              <a:ea typeface="+mn-ea"/>
              <a:cs typeface="+mn-cs"/>
            </a:rPr>
            <a:t>Personal qualities</a:t>
          </a:r>
        </a:p>
      </dsp:txBody>
      <dsp:txXfrm>
        <a:off x="64029" y="1507500"/>
        <a:ext cx="1558542" cy="11835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861" tIns="45930" rIns="91861" bIns="45930" rtlCol="0"/>
          <a:lstStyle>
            <a:lvl1pPr algn="l">
              <a:defRPr sz="1200"/>
            </a:lvl1pPr>
          </a:lstStyle>
          <a:p>
            <a:endParaRPr lang="en-GB"/>
          </a:p>
        </p:txBody>
      </p:sp>
      <p:sp>
        <p:nvSpPr>
          <p:cNvPr id="4" name="Footer Placeholder 3"/>
          <p:cNvSpPr>
            <a:spLocks noGrp="1"/>
          </p:cNvSpPr>
          <p:nvPr>
            <p:ph type="ftr" sz="quarter" idx="2"/>
          </p:nvPr>
        </p:nvSpPr>
        <p:spPr>
          <a:xfrm>
            <a:off x="0" y="9283829"/>
            <a:ext cx="2914015" cy="488712"/>
          </a:xfrm>
          <a:prstGeom prst="rect">
            <a:avLst/>
          </a:prstGeom>
        </p:spPr>
        <p:txBody>
          <a:bodyPr vert="horz" lIns="91861" tIns="45930" rIns="91861" bIns="45930" rtlCol="0" anchor="b"/>
          <a:lstStyle>
            <a:lvl1pPr algn="l">
              <a:defRPr sz="1200"/>
            </a:lvl1pPr>
          </a:lstStyle>
          <a:p>
            <a:endParaRPr lang="en-GB"/>
          </a:p>
        </p:txBody>
      </p:sp>
      <p:sp>
        <p:nvSpPr>
          <p:cNvPr id="5" name="Slide Number Placeholder 4"/>
          <p:cNvSpPr>
            <a:spLocks noGrp="1"/>
          </p:cNvSpPr>
          <p:nvPr>
            <p:ph type="sldNum" sz="quarter" idx="3"/>
          </p:nvPr>
        </p:nvSpPr>
        <p:spPr>
          <a:xfrm>
            <a:off x="3809079" y="9283829"/>
            <a:ext cx="2914015" cy="488712"/>
          </a:xfrm>
          <a:prstGeom prst="rect">
            <a:avLst/>
          </a:prstGeom>
        </p:spPr>
        <p:txBody>
          <a:bodyPr vert="horz" lIns="91861" tIns="45930" rIns="91861" bIns="45930" rtlCol="0" anchor="b"/>
          <a:lstStyle>
            <a:lvl1pPr algn="r">
              <a:defRPr sz="1200"/>
            </a:lvl1pPr>
          </a:lstStyle>
          <a:p>
            <a:fld id="{BFB4D6CB-70DE-4E16-8075-6CE170955E39}" type="slidenum">
              <a:rPr lang="en-GB" smtClean="0"/>
              <a:t>‹#›</a:t>
            </a:fld>
            <a:endParaRPr lang="en-GB"/>
          </a:p>
        </p:txBody>
      </p:sp>
    </p:spTree>
    <p:extLst>
      <p:ext uri="{BB962C8B-B14F-4D97-AF65-F5344CB8AC3E}">
        <p14:creationId xmlns:p14="http://schemas.microsoft.com/office/powerpoint/2010/main" val="4139077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0409"/>
          </a:xfrm>
          <a:prstGeom prst="rect">
            <a:avLst/>
          </a:prstGeom>
        </p:spPr>
        <p:txBody>
          <a:bodyPr vert="horz" lIns="91861" tIns="45930" rIns="91861" bIns="45930" rtlCol="0"/>
          <a:lstStyle>
            <a:lvl1pPr algn="l">
              <a:defRPr sz="1200"/>
            </a:lvl1pPr>
          </a:lstStyle>
          <a:p>
            <a:endParaRPr lang="en-GB"/>
          </a:p>
        </p:txBody>
      </p:sp>
      <p:sp>
        <p:nvSpPr>
          <p:cNvPr id="3" name="Date Placeholder 2"/>
          <p:cNvSpPr>
            <a:spLocks noGrp="1"/>
          </p:cNvSpPr>
          <p:nvPr>
            <p:ph type="dt" idx="1"/>
          </p:nvPr>
        </p:nvSpPr>
        <p:spPr>
          <a:xfrm>
            <a:off x="3809079" y="0"/>
            <a:ext cx="2914015" cy="490409"/>
          </a:xfrm>
          <a:prstGeom prst="rect">
            <a:avLst/>
          </a:prstGeom>
        </p:spPr>
        <p:txBody>
          <a:bodyPr vert="horz" lIns="91861" tIns="45930" rIns="91861" bIns="45930" rtlCol="0"/>
          <a:lstStyle>
            <a:lvl1pPr algn="r">
              <a:defRPr sz="1200"/>
            </a:lvl1pPr>
          </a:lstStyle>
          <a:p>
            <a:fld id="{BF959853-F6EF-46DE-A466-31CDB7110F3F}" type="datetimeFigureOut">
              <a:rPr lang="en-GB" smtClean="0"/>
              <a:t>22/11/2018</a:t>
            </a:fld>
            <a:endParaRPr lang="en-GB"/>
          </a:p>
        </p:txBody>
      </p:sp>
      <p:sp>
        <p:nvSpPr>
          <p:cNvPr id="4" name="Slide Image Placeholder 3"/>
          <p:cNvSpPr>
            <a:spLocks noGrp="1" noRot="1" noChangeAspect="1"/>
          </p:cNvSpPr>
          <p:nvPr>
            <p:ph type="sldImg" idx="2"/>
          </p:nvPr>
        </p:nvSpPr>
        <p:spPr>
          <a:xfrm>
            <a:off x="1163638" y="1222375"/>
            <a:ext cx="4397375" cy="3298825"/>
          </a:xfrm>
          <a:prstGeom prst="rect">
            <a:avLst/>
          </a:prstGeom>
          <a:noFill/>
          <a:ln w="12700">
            <a:solidFill>
              <a:prstClr val="black"/>
            </a:solidFill>
          </a:ln>
        </p:spPr>
        <p:txBody>
          <a:bodyPr vert="horz" lIns="91861" tIns="45930" rIns="91861" bIns="45930" rtlCol="0" anchor="ctr"/>
          <a:lstStyle/>
          <a:p>
            <a:endParaRPr lang="en-GB"/>
          </a:p>
        </p:txBody>
      </p:sp>
      <p:sp>
        <p:nvSpPr>
          <p:cNvPr id="5" name="Notes Placeholder 4"/>
          <p:cNvSpPr>
            <a:spLocks noGrp="1"/>
          </p:cNvSpPr>
          <p:nvPr>
            <p:ph type="body" sz="quarter" idx="3"/>
          </p:nvPr>
        </p:nvSpPr>
        <p:spPr>
          <a:xfrm>
            <a:off x="672465" y="4703852"/>
            <a:ext cx="5379720" cy="3848606"/>
          </a:xfrm>
          <a:prstGeom prst="rect">
            <a:avLst/>
          </a:prstGeom>
        </p:spPr>
        <p:txBody>
          <a:bodyPr vert="horz" lIns="91861" tIns="45930" rIns="91861" bIns="4593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1"/>
            <a:ext cx="2914015" cy="490408"/>
          </a:xfrm>
          <a:prstGeom prst="rect">
            <a:avLst/>
          </a:prstGeom>
        </p:spPr>
        <p:txBody>
          <a:bodyPr vert="horz" lIns="91861" tIns="45930" rIns="91861" bIns="4593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283831"/>
            <a:ext cx="2914015" cy="490408"/>
          </a:xfrm>
          <a:prstGeom prst="rect">
            <a:avLst/>
          </a:prstGeom>
        </p:spPr>
        <p:txBody>
          <a:bodyPr vert="horz" lIns="91861" tIns="45930" rIns="91861" bIns="45930" rtlCol="0" anchor="b"/>
          <a:lstStyle>
            <a:lvl1pPr algn="r">
              <a:defRPr sz="1200"/>
            </a:lvl1pPr>
          </a:lstStyle>
          <a:p>
            <a:fld id="{E82E7504-DDFD-4EF5-ACF8-72A01F003199}" type="slidenum">
              <a:rPr lang="en-GB" smtClean="0"/>
              <a:t>‹#›</a:t>
            </a:fld>
            <a:endParaRPr lang="en-GB"/>
          </a:p>
        </p:txBody>
      </p:sp>
    </p:spTree>
    <p:extLst>
      <p:ext uri="{BB962C8B-B14F-4D97-AF65-F5344CB8AC3E}">
        <p14:creationId xmlns:p14="http://schemas.microsoft.com/office/powerpoint/2010/main" val="4006649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D09F4DD-49EA-47F1-8CDA-C09D09D1C3BC}" type="slidenum">
              <a:rPr lang="en-GB" smtClean="0">
                <a:solidFill>
                  <a:prstClr val="black"/>
                </a:solidFill>
                <a:latin typeface="Arial" pitchFamily="34" charset="0"/>
              </a:rPr>
              <a:pPr>
                <a:defRPr/>
              </a:pPr>
              <a:t>35</a:t>
            </a:fld>
            <a:endParaRPr lang="en-GB">
              <a:solidFill>
                <a:prstClr val="black"/>
              </a:solidFill>
              <a:latin typeface="Arial" pitchFamily="34" charset="0"/>
            </a:endParaRPr>
          </a:p>
        </p:txBody>
      </p:sp>
    </p:spTree>
    <p:extLst>
      <p:ext uri="{BB962C8B-B14F-4D97-AF65-F5344CB8AC3E}">
        <p14:creationId xmlns:p14="http://schemas.microsoft.com/office/powerpoint/2010/main" val="1329946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871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698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475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pic>
        <p:nvPicPr>
          <p:cNvPr id="10" name="Picture 17" descr="Blue mobius strip.jp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04800" y="152400"/>
            <a:ext cx="16002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GB"/>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a:t>Click to edit Master subtitle style</a:t>
            </a:r>
            <a:endParaRPr lang="en-US"/>
          </a:p>
        </p:txBody>
      </p:sp>
      <p:sp>
        <p:nvSpPr>
          <p:cNvPr id="11" name="Date Placeholder 27"/>
          <p:cNvSpPr>
            <a:spLocks noGrp="1"/>
          </p:cNvSpPr>
          <p:nvPr>
            <p:ph type="dt" sz="half" idx="10"/>
          </p:nvPr>
        </p:nvSpPr>
        <p:spPr>
          <a:xfrm>
            <a:off x="6400800" y="6354763"/>
            <a:ext cx="2286000" cy="366712"/>
          </a:xfrm>
        </p:spPr>
        <p:txBody>
          <a:bodyPr/>
          <a:lstStyle>
            <a:lvl1pPr>
              <a:defRPr/>
            </a:lvl1pPr>
          </a:lstStyle>
          <a:p>
            <a:pPr>
              <a:defRPr/>
            </a:pPr>
            <a:fld id="{A3E05843-CF85-45DE-9484-57935A0B8FC3}" type="datetime1">
              <a:rPr lang="en-US">
                <a:solidFill>
                  <a:srgbClr val="464653"/>
                </a:solidFill>
              </a:rPr>
              <a:pPr>
                <a:defRPr/>
              </a:pPr>
              <a:t>11/22/2018</a:t>
            </a:fld>
            <a:endParaRPr lang="en-US">
              <a:solidFill>
                <a:srgbClr val="464653"/>
              </a:solidFill>
            </a:endParaRPr>
          </a:p>
        </p:txBody>
      </p:sp>
      <p:sp>
        <p:nvSpPr>
          <p:cNvPr id="12"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GB">
              <a:solidFill>
                <a:srgbClr val="464653"/>
              </a:solidFill>
            </a:endParaRPr>
          </a:p>
        </p:txBody>
      </p:sp>
      <p:sp>
        <p:nvSpPr>
          <p:cNvPr id="13" name="Slide Number Placeholder 28"/>
          <p:cNvSpPr>
            <a:spLocks noGrp="1"/>
          </p:cNvSpPr>
          <p:nvPr>
            <p:ph type="sldNum" sz="quarter" idx="12"/>
          </p:nvPr>
        </p:nvSpPr>
        <p:spPr>
          <a:xfrm>
            <a:off x="1216025" y="6354763"/>
            <a:ext cx="1219200" cy="366712"/>
          </a:xfrm>
        </p:spPr>
        <p:txBody>
          <a:bodyPr/>
          <a:lstStyle>
            <a:lvl1pPr>
              <a:defRPr/>
            </a:lvl1pPr>
          </a:lstStyle>
          <a:p>
            <a:pPr>
              <a:defRPr/>
            </a:pPr>
            <a:fld id="{86004B32-AE5F-4461-BC37-F02A778BAA2E}"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2235164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13"/>
          <p:cNvSpPr>
            <a:spLocks noGrp="1"/>
          </p:cNvSpPr>
          <p:nvPr>
            <p:ph type="dt" sz="half" idx="10"/>
          </p:nvPr>
        </p:nvSpPr>
        <p:spPr/>
        <p:txBody>
          <a:bodyPr/>
          <a:lstStyle>
            <a:lvl1pPr>
              <a:defRPr/>
            </a:lvl1pPr>
          </a:lstStyle>
          <a:p>
            <a:pPr>
              <a:defRPr/>
            </a:pPr>
            <a:fld id="{29320D2F-9063-4C49-8A88-5216E2D51866}" type="datetime1">
              <a:rPr lang="en-US">
                <a:solidFill>
                  <a:srgbClr val="464653"/>
                </a:solidFill>
              </a:rPr>
              <a:pPr>
                <a:defRPr/>
              </a:pPr>
              <a:t>11/22/2018</a:t>
            </a:fld>
            <a:endParaRPr lang="en-US">
              <a:solidFill>
                <a:srgbClr val="464653"/>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solidFill>
                <a:srgbClr val="464653"/>
              </a:solidFill>
            </a:endParaRPr>
          </a:p>
        </p:txBody>
      </p:sp>
      <p:sp>
        <p:nvSpPr>
          <p:cNvPr id="6" name="Slide Number Placeholder 22"/>
          <p:cNvSpPr>
            <a:spLocks noGrp="1"/>
          </p:cNvSpPr>
          <p:nvPr>
            <p:ph type="sldNum" sz="quarter" idx="12"/>
          </p:nvPr>
        </p:nvSpPr>
        <p:spPr/>
        <p:txBody>
          <a:bodyPr/>
          <a:lstStyle>
            <a:lvl1pPr>
              <a:defRPr/>
            </a:lvl1pPr>
          </a:lstStyle>
          <a:p>
            <a:pPr>
              <a:defRPr/>
            </a:pPr>
            <a:fld id="{589A82A1-C6E5-4A8E-B030-1199669F7E3D}"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2107095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Straight Connector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a:solidFill>
                <a:prstClr val="black"/>
              </a:solidFill>
              <a:latin typeface="Arial" charset="0"/>
              <a:ea typeface="ＭＳ Ｐゴシック" pitchFamily="34" charset="-128"/>
            </a:endParaRPr>
          </a:p>
        </p:txBody>
      </p:sp>
      <p:sp>
        <p:nvSpPr>
          <p:cNvPr id="4" name="Straight Connector 11"/>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a:solidFill>
                <a:prstClr val="black"/>
              </a:solidFill>
              <a:latin typeface="Arial" charset="0"/>
              <a:ea typeface="ＭＳ Ｐゴシック" pitchFamily="34" charset="-128"/>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pic>
        <p:nvPicPr>
          <p:cNvPr id="6" name="Picture 1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152400"/>
            <a:ext cx="16764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sp>
        <p:nvSpPr>
          <p:cNvPr id="2" name="Title 1"/>
          <p:cNvSpPr>
            <a:spLocks noGrp="1"/>
          </p:cNvSpPr>
          <p:nvPr>
            <p:ph type="title"/>
          </p:nvPr>
        </p:nvSpPr>
        <p:spPr>
          <a:xfrm>
            <a:off x="457200" y="228600"/>
            <a:ext cx="8229600" cy="914400"/>
          </a:xfrm>
        </p:spPr>
        <p:txBody>
          <a:bodyPr/>
          <a:lstStyle/>
          <a:p>
            <a:r>
              <a:rPr lang="en-GB"/>
              <a:t>Click to edit Master title style</a:t>
            </a:r>
            <a:endParaRPr lang="en-US"/>
          </a:p>
        </p:txBody>
      </p:sp>
      <p:sp>
        <p:nvSpPr>
          <p:cNvPr id="8" name="Date Placeholder 2"/>
          <p:cNvSpPr>
            <a:spLocks noGrp="1"/>
          </p:cNvSpPr>
          <p:nvPr>
            <p:ph type="dt" sz="half" idx="10"/>
          </p:nvPr>
        </p:nvSpPr>
        <p:spPr/>
        <p:txBody>
          <a:bodyPr/>
          <a:lstStyle>
            <a:lvl1pPr>
              <a:defRPr/>
            </a:lvl1pPr>
          </a:lstStyle>
          <a:p>
            <a:pPr>
              <a:defRPr/>
            </a:pPr>
            <a:fld id="{37611E36-EE82-4528-A8C2-662C2221A096}" type="datetime1">
              <a:rPr lang="en-US">
                <a:solidFill>
                  <a:srgbClr val="464653"/>
                </a:solidFill>
              </a:rPr>
              <a:pPr>
                <a:defRPr/>
              </a:pPr>
              <a:t>11/22/2018</a:t>
            </a:fld>
            <a:endParaRPr lang="en-US">
              <a:solidFill>
                <a:srgbClr val="464653"/>
              </a:solidFill>
            </a:endParaRPr>
          </a:p>
        </p:txBody>
      </p:sp>
      <p:sp>
        <p:nvSpPr>
          <p:cNvPr id="9" name="Footer Placeholder 3"/>
          <p:cNvSpPr>
            <a:spLocks noGrp="1"/>
          </p:cNvSpPr>
          <p:nvPr>
            <p:ph type="ftr" sz="quarter" idx="11"/>
          </p:nvPr>
        </p:nvSpPr>
        <p:spPr/>
        <p:txBody>
          <a:bodyPr/>
          <a:lstStyle>
            <a:lvl1pPr>
              <a:defRPr/>
            </a:lvl1pPr>
          </a:lstStyle>
          <a:p>
            <a:pPr>
              <a:defRPr/>
            </a:pPr>
            <a:endParaRPr lang="en-GB">
              <a:solidFill>
                <a:srgbClr val="464653"/>
              </a:solidFill>
            </a:endParaRPr>
          </a:p>
        </p:txBody>
      </p:sp>
      <p:sp>
        <p:nvSpPr>
          <p:cNvPr id="10" name="Slide Number Placeholder 4"/>
          <p:cNvSpPr>
            <a:spLocks noGrp="1"/>
          </p:cNvSpPr>
          <p:nvPr>
            <p:ph type="sldNum" sz="quarter" idx="12"/>
          </p:nvPr>
        </p:nvSpPr>
        <p:spPr/>
        <p:txBody>
          <a:bodyPr/>
          <a:lstStyle>
            <a:lvl1pPr>
              <a:defRPr/>
            </a:lvl1pPr>
          </a:lstStyle>
          <a:p>
            <a:pPr>
              <a:defRPr/>
            </a:pPr>
            <a:fld id="{F82439D4-A5BD-4B29-A12D-373900132F62}"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864818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a:solidFill>
                <a:prstClr val="black"/>
              </a:solidFill>
              <a:latin typeface="Arial" charset="0"/>
              <a:ea typeface="ＭＳ Ｐゴシック" pitchFamily="34" charset="-128"/>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sp>
        <p:nvSpPr>
          <p:cNvPr id="4" name="Date Placeholder 1"/>
          <p:cNvSpPr>
            <a:spLocks noGrp="1"/>
          </p:cNvSpPr>
          <p:nvPr>
            <p:ph type="dt" sz="half" idx="10"/>
          </p:nvPr>
        </p:nvSpPr>
        <p:spPr/>
        <p:txBody>
          <a:bodyPr/>
          <a:lstStyle>
            <a:lvl1pPr>
              <a:defRPr/>
            </a:lvl1pPr>
          </a:lstStyle>
          <a:p>
            <a:pPr>
              <a:defRPr/>
            </a:pPr>
            <a:fld id="{93E82C6C-6DFC-41C7-93CE-BF3BEF0102E0}" type="datetime1">
              <a:rPr lang="en-US">
                <a:solidFill>
                  <a:srgbClr val="464653"/>
                </a:solidFill>
              </a:rPr>
              <a:pPr>
                <a:defRPr/>
              </a:pPr>
              <a:t>11/22/2018</a:t>
            </a:fld>
            <a:endParaRPr lang="en-US">
              <a:solidFill>
                <a:srgbClr val="464653"/>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solidFill>
                <a:srgbClr val="464653"/>
              </a:solidFill>
            </a:endParaRPr>
          </a:p>
        </p:txBody>
      </p:sp>
      <p:sp>
        <p:nvSpPr>
          <p:cNvPr id="6" name="Slide Number Placeholder 3"/>
          <p:cNvSpPr>
            <a:spLocks noGrp="1"/>
          </p:cNvSpPr>
          <p:nvPr>
            <p:ph type="sldNum" sz="quarter" idx="12"/>
          </p:nvPr>
        </p:nvSpPr>
        <p:spPr/>
        <p:txBody>
          <a:bodyPr/>
          <a:lstStyle>
            <a:lvl1pPr>
              <a:defRPr/>
            </a:lvl1pPr>
          </a:lstStyle>
          <a:p>
            <a:pPr>
              <a:defRPr/>
            </a:pPr>
            <a:fld id="{1DE5D352-1000-4FA0-B28C-6404FA3B6E1E}"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3951148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08488EF-EF91-4BED-9EC4-008F8C1E0865}" type="datetime1">
              <a:rPr lang="en-US">
                <a:solidFill>
                  <a:srgbClr val="464653"/>
                </a:solidFill>
              </a:rPr>
              <a:pPr>
                <a:defRPr/>
              </a:pPr>
              <a:t>11/22/2018</a:t>
            </a:fld>
            <a:endParaRPr lang="en-US">
              <a:solidFill>
                <a:srgbClr val="464653"/>
              </a:solidFill>
            </a:endParaRPr>
          </a:p>
        </p:txBody>
      </p:sp>
      <p:sp>
        <p:nvSpPr>
          <p:cNvPr id="3" name="Footer Placeholder 2"/>
          <p:cNvSpPr>
            <a:spLocks noGrp="1"/>
          </p:cNvSpPr>
          <p:nvPr>
            <p:ph type="ftr" sz="quarter" idx="11"/>
          </p:nvPr>
        </p:nvSpPr>
        <p:spPr/>
        <p:txBody>
          <a:bodyPr/>
          <a:lstStyle>
            <a:lvl1pPr>
              <a:defRPr/>
            </a:lvl1pPr>
          </a:lstStyle>
          <a:p>
            <a:pPr>
              <a:defRPr/>
            </a:pPr>
            <a:endParaRPr lang="en-GB">
              <a:solidFill>
                <a:srgbClr val="464653"/>
              </a:solidFill>
            </a:endParaRPr>
          </a:p>
        </p:txBody>
      </p:sp>
      <p:sp>
        <p:nvSpPr>
          <p:cNvPr id="4" name="Slide Number Placeholder 22"/>
          <p:cNvSpPr>
            <a:spLocks noGrp="1"/>
          </p:cNvSpPr>
          <p:nvPr>
            <p:ph type="sldNum" sz="quarter" idx="12"/>
          </p:nvPr>
        </p:nvSpPr>
        <p:spPr/>
        <p:txBody>
          <a:bodyPr/>
          <a:lstStyle>
            <a:lvl1pPr>
              <a:defRPr/>
            </a:lvl1pPr>
          </a:lstStyle>
          <a:p>
            <a:pPr>
              <a:defRPr/>
            </a:pPr>
            <a:fld id="{489404FB-E15F-4CD3-AA0A-20B491EEB5A7}"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2245733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299060B-F087-43DC-95CC-B7589AB29B3D}" type="datetime1">
              <a:rPr lang="en-GB" smtClean="0">
                <a:solidFill>
                  <a:srgbClr val="464653"/>
                </a:solidFill>
              </a:rPr>
              <a:pPr/>
              <a:t>22/11/2018</a:t>
            </a:fld>
            <a:endParaRPr lang="en-GB">
              <a:solidFill>
                <a:srgbClr val="464653"/>
              </a:solidFill>
            </a:endParaRPr>
          </a:p>
        </p:txBody>
      </p:sp>
      <p:sp>
        <p:nvSpPr>
          <p:cNvPr id="6" name="Footer Placeholder 5"/>
          <p:cNvSpPr>
            <a:spLocks noGrp="1"/>
          </p:cNvSpPr>
          <p:nvPr>
            <p:ph type="ftr" sz="quarter" idx="11"/>
          </p:nvPr>
        </p:nvSpPr>
        <p:spPr/>
        <p:txBody>
          <a:bodyPr/>
          <a:lstStyle/>
          <a:p>
            <a:r>
              <a:rPr lang="en-GB">
                <a:solidFill>
                  <a:srgbClr val="464653"/>
                </a:solidFill>
              </a:rPr>
              <a:t>www.wholeedcuation.org     @wholeeducation</a:t>
            </a:r>
          </a:p>
        </p:txBody>
      </p:sp>
      <p:sp>
        <p:nvSpPr>
          <p:cNvPr id="7" name="Slide Number Placeholder 6"/>
          <p:cNvSpPr>
            <a:spLocks noGrp="1"/>
          </p:cNvSpPr>
          <p:nvPr>
            <p:ph type="sldNum" sz="quarter" idx="12"/>
          </p:nvPr>
        </p:nvSpPr>
        <p:spPr/>
        <p:txBody>
          <a:bodyPr/>
          <a:lstStyle/>
          <a:p>
            <a:fld id="{456815D7-DA58-4279-85C3-255B84DC5492}" type="slidenum">
              <a:rPr lang="en-GB" smtClean="0">
                <a:solidFill>
                  <a:srgbClr val="464653"/>
                </a:solidFill>
              </a:rPr>
              <a:pPr/>
              <a:t>‹#›</a:t>
            </a:fld>
            <a:endParaRPr lang="en-GB">
              <a:solidFill>
                <a:srgbClr val="464653"/>
              </a:solidFill>
            </a:endParaRPr>
          </a:p>
        </p:txBody>
      </p:sp>
    </p:spTree>
    <p:extLst>
      <p:ext uri="{BB962C8B-B14F-4D97-AF65-F5344CB8AC3E}">
        <p14:creationId xmlns:p14="http://schemas.microsoft.com/office/powerpoint/2010/main" val="23341152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83543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0650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5501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0105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3406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9802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74919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45885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7206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5947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2910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908B30-3E5E-472C-ACA5-AA426FA409D9}" type="datetimeFigureOut">
              <a:rPr lang="en-GB" smtClean="0">
                <a:solidFill>
                  <a:prstClr val="black">
                    <a:tint val="75000"/>
                  </a:prstClr>
                </a:solidFill>
              </a:rPr>
              <a:pPr/>
              <a:t>22/11/2018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130893E-4837-476A-B1F6-6CFE784911E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8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27075" y="296863"/>
            <a:ext cx="3340100" cy="1331912"/>
          </a:xfrm>
          <a:prstGeom prst="rect">
            <a:avLst/>
          </a:prstGeom>
          <a:noFill/>
          <a:ln w="9525">
            <a:noFill/>
            <a:miter lim="800000"/>
            <a:headEnd/>
            <a:tailEnd/>
          </a:ln>
        </p:spPr>
      </p:pic>
      <p:pic>
        <p:nvPicPr>
          <p:cNvPr id="5" name="Picture 7"/>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003800" y="328613"/>
            <a:ext cx="3384550" cy="1268412"/>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fld id="{BC9ABD88-EA1B-4125-938C-49C3BDAD7B74}" type="datetimeFigureOut">
              <a:rPr lang="en-GB">
                <a:solidFill>
                  <a:prstClr val="black">
                    <a:tint val="75000"/>
                  </a:prstClr>
                </a:solidFill>
              </a:rPr>
              <a:pPr>
                <a:defRPr/>
              </a:pPr>
              <a:t>22/11/2018</a:t>
            </a:fld>
            <a:endParaRPr lang="en-GB" dirty="0">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81BB4963-B0C3-4ED7-AA27-DD8114AFD7AF}"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02929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516"/>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358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8"/>
          <p:cNvCxnSpPr/>
          <p:nvPr userDrawn="1"/>
        </p:nvCxnSpPr>
        <p:spPr>
          <a:xfrm>
            <a:off x="468313" y="1484313"/>
            <a:ext cx="8496300" cy="0"/>
          </a:xfrm>
          <a:prstGeom prst="line">
            <a:avLst/>
          </a:prstGeom>
          <a:ln w="25400">
            <a:solidFill>
              <a:srgbClr val="F15D22"/>
            </a:solidFill>
          </a:ln>
        </p:spPr>
        <p:style>
          <a:lnRef idx="1">
            <a:schemeClr val="accent1"/>
          </a:lnRef>
          <a:fillRef idx="0">
            <a:schemeClr val="accent1"/>
          </a:fillRef>
          <a:effectRef idx="0">
            <a:schemeClr val="accent1"/>
          </a:effectRef>
          <a:fontRef idx="minor">
            <a:schemeClr val="tx1"/>
          </a:fontRef>
        </p:style>
      </p:cxnSp>
      <p:pic>
        <p:nvPicPr>
          <p:cNvPr id="5" name="Picture 6"/>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167438" y="260350"/>
            <a:ext cx="2797175" cy="1116013"/>
          </a:xfrm>
          <a:prstGeom prst="rect">
            <a:avLst/>
          </a:prstGeom>
          <a:noFill/>
          <a:ln w="9525">
            <a:noFill/>
            <a:miter lim="800000"/>
            <a:headEnd/>
            <a:tailEnd/>
          </a:ln>
        </p:spPr>
      </p:pic>
      <p:sp>
        <p:nvSpPr>
          <p:cNvPr id="2" name="Title 1"/>
          <p:cNvSpPr>
            <a:spLocks noGrp="1"/>
          </p:cNvSpPr>
          <p:nvPr>
            <p:ph type="title"/>
          </p:nvPr>
        </p:nvSpPr>
        <p:spPr/>
        <p:txBody>
          <a:bodyPr>
            <a:normAutofit/>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Date Placeholder 3"/>
          <p:cNvSpPr>
            <a:spLocks noGrp="1"/>
          </p:cNvSpPr>
          <p:nvPr>
            <p:ph type="dt" sz="half" idx="10"/>
          </p:nvPr>
        </p:nvSpPr>
        <p:spPr/>
        <p:txBody>
          <a:bodyPr/>
          <a:lstStyle>
            <a:lvl1pPr>
              <a:defRPr/>
            </a:lvl1pPr>
          </a:lstStyle>
          <a:p>
            <a:pPr>
              <a:defRPr/>
            </a:pPr>
            <a:fld id="{8AFAE464-CAFB-4142-B877-71EC5F232C66}" type="datetimeFigureOut">
              <a:rPr lang="en-GB">
                <a:solidFill>
                  <a:prstClr val="black">
                    <a:tint val="75000"/>
                  </a:prstClr>
                </a:solidFill>
              </a:rPr>
              <a:pPr>
                <a:defRPr/>
              </a:pPr>
              <a:t>22/11/2018</a:t>
            </a:fld>
            <a:endParaRPr lang="en-GB" dirty="0">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F7F23A26-1BF9-4873-8F1A-015B8829BA4E}"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34753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167438" y="260350"/>
            <a:ext cx="2797175" cy="1116013"/>
          </a:xfrm>
          <a:prstGeom prst="rect">
            <a:avLst/>
          </a:prstGeom>
          <a:noFill/>
          <a:ln w="9525">
            <a:noFill/>
            <a:miter lim="800000"/>
            <a:headEnd/>
            <a:tailEnd/>
          </a:ln>
        </p:spPr>
      </p:pic>
      <p:cxnSp>
        <p:nvCxnSpPr>
          <p:cNvPr id="6" name="Straight Connector 10"/>
          <p:cNvCxnSpPr/>
          <p:nvPr userDrawn="1"/>
        </p:nvCxnSpPr>
        <p:spPr>
          <a:xfrm>
            <a:off x="468313" y="1484313"/>
            <a:ext cx="8496300" cy="0"/>
          </a:xfrm>
          <a:prstGeom prst="line">
            <a:avLst/>
          </a:prstGeom>
          <a:ln w="25400">
            <a:solidFill>
              <a:srgbClr val="F15D2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defRPr sz="2800"/>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4"/>
          <p:cNvSpPr>
            <a:spLocks noGrp="1"/>
          </p:cNvSpPr>
          <p:nvPr>
            <p:ph type="dt" sz="half" idx="10"/>
          </p:nvPr>
        </p:nvSpPr>
        <p:spPr/>
        <p:txBody>
          <a:bodyPr/>
          <a:lstStyle>
            <a:lvl1pPr>
              <a:defRPr/>
            </a:lvl1pPr>
          </a:lstStyle>
          <a:p>
            <a:pPr>
              <a:defRPr/>
            </a:pPr>
            <a:fld id="{EE929AA2-2EF5-44FC-8173-76840DF89EB5}" type="datetimeFigureOut">
              <a:rPr lang="en-GB">
                <a:solidFill>
                  <a:prstClr val="black">
                    <a:tint val="75000"/>
                  </a:prstClr>
                </a:solidFill>
              </a:rPr>
              <a:pPr>
                <a:defRPr/>
              </a:pPr>
              <a:t>22/11/2018</a:t>
            </a:fld>
            <a:endParaRPr lang="en-GB" dirty="0">
              <a:solidFill>
                <a:prstClr val="black">
                  <a:tint val="75000"/>
                </a:prstClr>
              </a:solidFill>
            </a:endParaRPr>
          </a:p>
        </p:txBody>
      </p:sp>
      <p:sp>
        <p:nvSpPr>
          <p:cNvPr id="8" name="Footer Placeholder 5"/>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6"/>
          <p:cNvSpPr>
            <a:spLocks noGrp="1"/>
          </p:cNvSpPr>
          <p:nvPr>
            <p:ph type="sldNum" sz="quarter" idx="12"/>
          </p:nvPr>
        </p:nvSpPr>
        <p:spPr/>
        <p:txBody>
          <a:bodyPr/>
          <a:lstStyle>
            <a:lvl1pPr>
              <a:defRPr/>
            </a:lvl1pPr>
          </a:lstStyle>
          <a:p>
            <a:pPr>
              <a:defRPr/>
            </a:pPr>
            <a:fld id="{9DA0EBA6-0E79-431D-AFEE-42733D74B5B5}"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774233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167438" y="260350"/>
            <a:ext cx="2797175" cy="1116013"/>
          </a:xfrm>
          <a:prstGeom prst="rect">
            <a:avLst/>
          </a:prstGeom>
          <a:noFill/>
          <a:ln w="9525">
            <a:noFill/>
            <a:miter lim="800000"/>
            <a:headEnd/>
            <a:tailEnd/>
          </a:ln>
        </p:spPr>
      </p:pic>
      <p:cxnSp>
        <p:nvCxnSpPr>
          <p:cNvPr id="4" name="Straight Connector 8"/>
          <p:cNvCxnSpPr/>
          <p:nvPr userDrawn="1"/>
        </p:nvCxnSpPr>
        <p:spPr>
          <a:xfrm>
            <a:off x="468313" y="1484313"/>
            <a:ext cx="8496300" cy="0"/>
          </a:xfrm>
          <a:prstGeom prst="line">
            <a:avLst/>
          </a:prstGeom>
          <a:ln w="25400">
            <a:solidFill>
              <a:srgbClr val="F15D2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defRPr sz="2800"/>
            </a:lvl1pPr>
          </a:lstStyle>
          <a:p>
            <a:r>
              <a:rPr lang="en-US" dirty="0"/>
              <a:t>Click to edit Master title style</a:t>
            </a:r>
            <a:endParaRPr lang="en-GB" dirty="0"/>
          </a:p>
        </p:txBody>
      </p:sp>
      <p:sp>
        <p:nvSpPr>
          <p:cNvPr id="5" name="Date Placeholder 2"/>
          <p:cNvSpPr>
            <a:spLocks noGrp="1"/>
          </p:cNvSpPr>
          <p:nvPr>
            <p:ph type="dt" sz="half" idx="10"/>
          </p:nvPr>
        </p:nvSpPr>
        <p:spPr/>
        <p:txBody>
          <a:bodyPr/>
          <a:lstStyle>
            <a:lvl1pPr>
              <a:defRPr/>
            </a:lvl1pPr>
          </a:lstStyle>
          <a:p>
            <a:pPr>
              <a:defRPr/>
            </a:pPr>
            <a:fld id="{0CA4471D-28DC-4F47-A944-F23E5998CA85}" type="datetimeFigureOut">
              <a:rPr lang="en-GB">
                <a:solidFill>
                  <a:prstClr val="black">
                    <a:tint val="75000"/>
                  </a:prstClr>
                </a:solidFill>
              </a:rPr>
              <a:pPr>
                <a:defRPr/>
              </a:pPr>
              <a:t>22/11/2018</a:t>
            </a:fld>
            <a:endParaRPr lang="en-GB" dirty="0">
              <a:solidFill>
                <a:prstClr val="black">
                  <a:tint val="75000"/>
                </a:prstClr>
              </a:solidFill>
            </a:endParaRPr>
          </a:p>
        </p:txBody>
      </p:sp>
      <p:sp>
        <p:nvSpPr>
          <p:cNvPr id="6"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4"/>
          <p:cNvSpPr>
            <a:spLocks noGrp="1"/>
          </p:cNvSpPr>
          <p:nvPr>
            <p:ph type="sldNum" sz="quarter" idx="12"/>
          </p:nvPr>
        </p:nvSpPr>
        <p:spPr/>
        <p:txBody>
          <a:bodyPr/>
          <a:lstStyle>
            <a:lvl1pPr>
              <a:defRPr/>
            </a:lvl1pPr>
          </a:lstStyle>
          <a:p>
            <a:pPr>
              <a:defRPr/>
            </a:pPr>
            <a:fld id="{EB917D8B-300B-4E50-884C-0A4C07C95A4D}"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5101629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traight Connector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a:solidFill>
                <a:prstClr val="black"/>
              </a:solidFill>
              <a:ea typeface="ＭＳ Ｐゴシック" pitchFamily="34" charset="-128"/>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sp>
        <p:nvSpPr>
          <p:cNvPr id="4" name="Date Placeholder 1"/>
          <p:cNvSpPr>
            <a:spLocks noGrp="1"/>
          </p:cNvSpPr>
          <p:nvPr>
            <p:ph type="dt" sz="half" idx="10"/>
          </p:nvPr>
        </p:nvSpPr>
        <p:spPr/>
        <p:txBody>
          <a:bodyPr/>
          <a:lstStyle>
            <a:lvl1pPr>
              <a:defRPr/>
            </a:lvl1pPr>
          </a:lstStyle>
          <a:p>
            <a:pPr>
              <a:defRPr/>
            </a:pPr>
            <a:fld id="{93E82C6C-6DFC-41C7-93CE-BF3BEF0102E0}" type="datetime1">
              <a:rPr lang="en-US">
                <a:solidFill>
                  <a:srgbClr val="464653"/>
                </a:solidFill>
              </a:rPr>
              <a:pPr>
                <a:defRPr/>
              </a:pPr>
              <a:t>11/22/2018</a:t>
            </a:fld>
            <a:endParaRPr lang="en-US">
              <a:solidFill>
                <a:srgbClr val="464653"/>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solidFill>
                <a:srgbClr val="464653"/>
              </a:solidFill>
            </a:endParaRPr>
          </a:p>
        </p:txBody>
      </p:sp>
      <p:sp>
        <p:nvSpPr>
          <p:cNvPr id="6" name="Slide Number Placeholder 3"/>
          <p:cNvSpPr>
            <a:spLocks noGrp="1"/>
          </p:cNvSpPr>
          <p:nvPr>
            <p:ph type="sldNum" sz="quarter" idx="12"/>
          </p:nvPr>
        </p:nvSpPr>
        <p:spPr/>
        <p:txBody>
          <a:bodyPr/>
          <a:lstStyle>
            <a:lvl1pPr>
              <a:defRPr/>
            </a:lvl1pPr>
          </a:lstStyle>
          <a:p>
            <a:pPr>
              <a:defRPr/>
            </a:pPr>
            <a:fld id="{1DE5D352-1000-4FA0-B28C-6404FA3B6E1E}"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185932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67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442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36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3709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926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403"/>
            <a:ext cx="2057400" cy="365125"/>
          </a:xfrm>
          <a:prstGeom prst="rect">
            <a:avLst/>
          </a:prstGeom>
        </p:spPr>
        <p:txBody>
          <a:bodyPr/>
          <a:lstStyle/>
          <a:p>
            <a:fld id="{A74964B2-BE6A-6548-BFC3-52B25DC76BE2}" type="datetimeFigureOut">
              <a:rPr lang="en-US" smtClean="0">
                <a:solidFill>
                  <a:prstClr val="black"/>
                </a:solidFill>
              </a:rPr>
              <a:pPr/>
              <a:t>11/22/2018</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1C7A56-B6D3-C34E-A5BE-04E809B169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329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1.xml"/><Relationship Id="rId7" Type="http://schemas.openxmlformats.org/officeDocument/2006/relationships/image" Target="../media/image4.jpe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theme" Target="../theme/theme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40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40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C7A56-B6D3-C34E-A5BE-04E809B1697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9972036"/>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endParaRPr lang="en-US" altLang="en-US"/>
          </a:p>
        </p:txBody>
      </p:sp>
      <p:sp>
        <p:nvSpPr>
          <p:cNvPr id="1027" name="Text Placeholder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14" name="Date Placeholder 13"/>
          <p:cNvSpPr>
            <a:spLocks noGrp="1"/>
          </p:cNvSpPr>
          <p:nvPr>
            <p:ph type="dt" sz="half" idx="2"/>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Arial" charset="0"/>
                <a:ea typeface="ＭＳ Ｐゴシック" pitchFamily="-112" charset="-128"/>
              </a:defRPr>
            </a:lvl1pPr>
          </a:lstStyle>
          <a:p>
            <a:pPr fontAlgn="base">
              <a:spcBef>
                <a:spcPct val="0"/>
              </a:spcBef>
              <a:spcAft>
                <a:spcPct val="0"/>
              </a:spcAft>
              <a:defRPr/>
            </a:pPr>
            <a:fld id="{4743C553-F9E4-4214-A435-3703E6496300}" type="datetime1">
              <a:rPr lang="en-US">
                <a:solidFill>
                  <a:srgbClr val="464653"/>
                </a:solidFill>
              </a:rPr>
              <a:pPr fontAlgn="base">
                <a:spcBef>
                  <a:spcPct val="0"/>
                </a:spcBef>
                <a:spcAft>
                  <a:spcPct val="0"/>
                </a:spcAft>
                <a:defRPr/>
              </a:pPr>
              <a:t>11/22/2018</a:t>
            </a:fld>
            <a:endParaRPr lang="en-US">
              <a:solidFill>
                <a:srgbClr val="464653"/>
              </a:solidFill>
            </a:endParaRPr>
          </a:p>
        </p:txBody>
      </p:sp>
      <p:sp>
        <p:nvSpPr>
          <p:cNvPr id="3" name="Footer Placeholder 2"/>
          <p:cNvSpPr>
            <a:spLocks noGrp="1"/>
          </p:cNvSpPr>
          <p:nvPr>
            <p:ph type="ftr" sz="quarter" idx="3"/>
          </p:nvPr>
        </p:nvSpPr>
        <p:spPr>
          <a:xfrm>
            <a:off x="2898775" y="6356350"/>
            <a:ext cx="3505200"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latin typeface="Arial" charset="0"/>
                <a:ea typeface="ＭＳ Ｐゴシック" pitchFamily="-112" charset="-128"/>
              </a:defRPr>
            </a:lvl1pPr>
          </a:lstStyle>
          <a:p>
            <a:pPr fontAlgn="base">
              <a:spcBef>
                <a:spcPct val="0"/>
              </a:spcBef>
              <a:spcAft>
                <a:spcPct val="0"/>
              </a:spcAft>
              <a:defRPr/>
            </a:pPr>
            <a:endParaRPr lang="en-GB">
              <a:solidFill>
                <a:srgbClr val="464653"/>
              </a:solidFill>
            </a:endParaRP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Arial" charset="0"/>
                <a:ea typeface="ＭＳ Ｐゴシック" pitchFamily="-112" charset="-128"/>
              </a:defRPr>
            </a:lvl1pPr>
          </a:lstStyle>
          <a:p>
            <a:pPr fontAlgn="base">
              <a:spcBef>
                <a:spcPct val="0"/>
              </a:spcBef>
              <a:spcAft>
                <a:spcPct val="0"/>
              </a:spcAft>
              <a:defRPr/>
            </a:pPr>
            <a:fld id="{56CDFAAE-88CD-4F47-B131-4926C42B789A}" type="slidenum">
              <a:rPr lang="en-US">
                <a:solidFill>
                  <a:srgbClr val="464653"/>
                </a:solidFill>
              </a:rPr>
              <a:pPr fontAlgn="base">
                <a:spcBef>
                  <a:spcPct val="0"/>
                </a:spcBef>
                <a:spcAft>
                  <a:spcPct val="0"/>
                </a:spcAft>
                <a:defRPr/>
              </a:pPr>
              <a:t>‹#›</a:t>
            </a:fld>
            <a:endParaRPr lang="en-US">
              <a:solidFill>
                <a:srgbClr val="464653"/>
              </a:solidFill>
            </a:endParaRPr>
          </a:p>
        </p:txBody>
      </p:sp>
      <p:sp>
        <p:nvSpPr>
          <p:cNvPr id="1031" name="Straight Connector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a:solidFill>
                <a:prstClr val="black"/>
              </a:solidFill>
              <a:latin typeface="Arial" charset="0"/>
              <a:ea typeface="ＭＳ Ｐゴシック" pitchFamily="34" charset="-128"/>
            </a:endParaRPr>
          </a:p>
        </p:txBody>
      </p:sp>
      <p:sp>
        <p:nvSpPr>
          <p:cNvPr id="1032" name="Straight Connector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a:solidFill>
                <a:prstClr val="black"/>
              </a:solidFill>
              <a:latin typeface="Arial" charset="0"/>
              <a:ea typeface="ＭＳ Ｐゴシック" pitchFamily="34" charset="-128"/>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GB">
              <a:solidFill>
                <a:srgbClr val="FFFFFF"/>
              </a:solidFill>
              <a:ea typeface="ＭＳ Ｐゴシック" pitchFamily="-112" charset="-128"/>
            </a:endParaRPr>
          </a:p>
        </p:txBody>
      </p:sp>
      <p:pic>
        <p:nvPicPr>
          <p:cNvPr id="1034" name="Picture 11"/>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304800" y="152400"/>
            <a:ext cx="16764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993380"/>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Lst>
  <p:hf hdr="0" ftr="0" dt="0"/>
  <p:txStyles>
    <p:titleStyle>
      <a:lvl1pPr algn="l" rtl="0" eaLnBrk="0" fontAlgn="base" hangingPunct="0">
        <a:spcBef>
          <a:spcPct val="0"/>
        </a:spcBef>
        <a:spcAft>
          <a:spcPct val="0"/>
        </a:spcAft>
        <a:defRPr sz="3200" kern="1200">
          <a:solidFill>
            <a:schemeClr val="tx2"/>
          </a:solidFill>
          <a:latin typeface="Gill Sans"/>
          <a:ea typeface="ＭＳ Ｐゴシック" pitchFamily="-112" charset="-128"/>
          <a:cs typeface="Gill Sans"/>
        </a:defRPr>
      </a:lvl1pPr>
      <a:lvl2pPr algn="l" rtl="0" eaLnBrk="0" fontAlgn="base" hangingPunct="0">
        <a:spcBef>
          <a:spcPct val="0"/>
        </a:spcBef>
        <a:spcAft>
          <a:spcPct val="0"/>
        </a:spcAft>
        <a:defRPr sz="3200">
          <a:solidFill>
            <a:schemeClr val="tx2"/>
          </a:solidFill>
          <a:latin typeface="Gill Sans" pitchFamily="-112" charset="0"/>
          <a:ea typeface="ＭＳ Ｐゴシック" pitchFamily="-112" charset="-128"/>
          <a:cs typeface="Gill Sans" pitchFamily="-112" charset="0"/>
        </a:defRPr>
      </a:lvl2pPr>
      <a:lvl3pPr algn="l" rtl="0" eaLnBrk="0" fontAlgn="base" hangingPunct="0">
        <a:spcBef>
          <a:spcPct val="0"/>
        </a:spcBef>
        <a:spcAft>
          <a:spcPct val="0"/>
        </a:spcAft>
        <a:defRPr sz="3200">
          <a:solidFill>
            <a:schemeClr val="tx2"/>
          </a:solidFill>
          <a:latin typeface="Gill Sans" pitchFamily="-112" charset="0"/>
          <a:ea typeface="ＭＳ Ｐゴシック" pitchFamily="-112" charset="-128"/>
          <a:cs typeface="Gill Sans" pitchFamily="-112" charset="0"/>
        </a:defRPr>
      </a:lvl3pPr>
      <a:lvl4pPr algn="l" rtl="0" eaLnBrk="0" fontAlgn="base" hangingPunct="0">
        <a:spcBef>
          <a:spcPct val="0"/>
        </a:spcBef>
        <a:spcAft>
          <a:spcPct val="0"/>
        </a:spcAft>
        <a:defRPr sz="3200">
          <a:solidFill>
            <a:schemeClr val="tx2"/>
          </a:solidFill>
          <a:latin typeface="Gill Sans" pitchFamily="-112" charset="0"/>
          <a:ea typeface="ＭＳ Ｐゴシック" pitchFamily="-112" charset="-128"/>
          <a:cs typeface="Gill Sans" pitchFamily="-112" charset="0"/>
        </a:defRPr>
      </a:lvl4pPr>
      <a:lvl5pPr algn="l" rtl="0" eaLnBrk="0" fontAlgn="base" hangingPunct="0">
        <a:spcBef>
          <a:spcPct val="0"/>
        </a:spcBef>
        <a:spcAft>
          <a:spcPct val="0"/>
        </a:spcAft>
        <a:defRPr sz="3200">
          <a:solidFill>
            <a:schemeClr val="tx2"/>
          </a:solidFill>
          <a:latin typeface="Gill Sans" pitchFamily="-112" charset="0"/>
          <a:ea typeface="ＭＳ Ｐゴシック" pitchFamily="-112" charset="-128"/>
          <a:cs typeface="Gill Sans" pitchFamily="-112" charset="0"/>
        </a:defRPr>
      </a:lvl5pPr>
      <a:lvl6pPr marL="457200" algn="l" rtl="0" fontAlgn="base">
        <a:spcBef>
          <a:spcPct val="0"/>
        </a:spcBef>
        <a:spcAft>
          <a:spcPct val="0"/>
        </a:spcAft>
        <a:defRPr sz="3200">
          <a:solidFill>
            <a:schemeClr val="tx2"/>
          </a:solidFill>
          <a:latin typeface="Gill Sans" pitchFamily="-112" charset="0"/>
          <a:ea typeface="ＭＳ Ｐゴシック" pitchFamily="-112" charset="-128"/>
        </a:defRPr>
      </a:lvl6pPr>
      <a:lvl7pPr marL="914400" algn="l" rtl="0" fontAlgn="base">
        <a:spcBef>
          <a:spcPct val="0"/>
        </a:spcBef>
        <a:spcAft>
          <a:spcPct val="0"/>
        </a:spcAft>
        <a:defRPr sz="3200">
          <a:solidFill>
            <a:schemeClr val="tx2"/>
          </a:solidFill>
          <a:latin typeface="Gill Sans" pitchFamily="-112" charset="0"/>
          <a:ea typeface="ＭＳ Ｐゴシック" pitchFamily="-112" charset="-128"/>
        </a:defRPr>
      </a:lvl7pPr>
      <a:lvl8pPr marL="1371600" algn="l" rtl="0" fontAlgn="base">
        <a:spcBef>
          <a:spcPct val="0"/>
        </a:spcBef>
        <a:spcAft>
          <a:spcPct val="0"/>
        </a:spcAft>
        <a:defRPr sz="3200">
          <a:solidFill>
            <a:schemeClr val="tx2"/>
          </a:solidFill>
          <a:latin typeface="Gill Sans" pitchFamily="-112" charset="0"/>
          <a:ea typeface="ＭＳ Ｐゴシック" pitchFamily="-112" charset="-128"/>
        </a:defRPr>
      </a:lvl8pPr>
      <a:lvl9pPr marL="1828800" algn="l" rtl="0" fontAlgn="base">
        <a:spcBef>
          <a:spcPct val="0"/>
        </a:spcBef>
        <a:spcAft>
          <a:spcPct val="0"/>
        </a:spcAft>
        <a:defRPr sz="3200">
          <a:solidFill>
            <a:schemeClr val="tx2"/>
          </a:solidFill>
          <a:latin typeface="Gill Sans" pitchFamily="-112" charset="0"/>
          <a:ea typeface="ＭＳ Ｐゴシック" pitchFamily="-112"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ＭＳ Ｐゴシック" pitchFamily="-112" charset="-128"/>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ＭＳ Ｐゴシック" pitchFamily="-112" charset="-128"/>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ＭＳ Ｐゴシック" pitchFamily="-112" charset="-128"/>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ＭＳ Ｐゴシック" pitchFamily="-112" charset="-128"/>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ＭＳ Ｐゴシック" pitchFamily="-112" charset="-128"/>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08B30-3E5E-472C-ACA5-AA426FA409D9}" type="datetimeFigureOut">
              <a:rPr lang="en-GB" smtClean="0">
                <a:solidFill>
                  <a:prstClr val="black">
                    <a:tint val="75000"/>
                  </a:prstClr>
                </a:solidFill>
                <a:ea typeface="ＭＳ Ｐゴシック" pitchFamily="34" charset="-128"/>
              </a:rPr>
              <a:pPr/>
              <a:t>22/11/2018</a:t>
            </a:fld>
            <a:endParaRPr lang="en-GB">
              <a:solidFill>
                <a:prstClr val="black">
                  <a:tint val="75000"/>
                </a:prstClr>
              </a:solidFill>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0893E-4837-476A-B1F6-6CFE784911EA}" type="slidenum">
              <a:rPr lang="en-GB" smtClean="0">
                <a:solidFill>
                  <a:prstClr val="black">
                    <a:tint val="75000"/>
                  </a:prstClr>
                </a:solidFill>
                <a:ea typeface="ＭＳ Ｐゴシック" pitchFamily="34" charset="-128"/>
              </a:rPr>
              <a:pPr/>
              <a:t>‹#›</a:t>
            </a:fld>
            <a:endParaRPr lang="en-GB">
              <a:solidFill>
                <a:prstClr val="black">
                  <a:tint val="75000"/>
                </a:prstClr>
              </a:solidFill>
              <a:ea typeface="ＭＳ Ｐゴシック" pitchFamily="34" charset="-128"/>
            </a:endParaRPr>
          </a:p>
        </p:txBody>
      </p:sp>
    </p:spTree>
    <p:extLst>
      <p:ext uri="{BB962C8B-B14F-4D97-AF65-F5344CB8AC3E}">
        <p14:creationId xmlns:p14="http://schemas.microsoft.com/office/powerpoint/2010/main" val="1688919938"/>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58435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96B231F-75F1-4281-A809-8EBEF50BAB92}" type="datetimeFigureOut">
              <a:rPr lang="en-GB">
                <a:solidFill>
                  <a:prstClr val="black">
                    <a:tint val="75000"/>
                  </a:prstClr>
                </a:solidFill>
                <a:ea typeface="ＭＳ Ｐゴシック" pitchFamily="34" charset="-128"/>
              </a:rPr>
              <a:pPr>
                <a:defRPr/>
              </a:pPr>
              <a:t>22/11/2018</a:t>
            </a:fld>
            <a:endParaRPr lang="en-GB" dirty="0">
              <a:solidFill>
                <a:prstClr val="black">
                  <a:tint val="75000"/>
                </a:prstClr>
              </a:solidFill>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B38E16B-9196-4600-849B-A4B27DC7E1CA}" type="slidenum">
              <a:rPr lang="en-GB">
                <a:solidFill>
                  <a:prstClr val="black">
                    <a:tint val="75000"/>
                  </a:prstClr>
                </a:solidFill>
                <a:ea typeface="ＭＳ Ｐゴシック" pitchFamily="34" charset="-128"/>
              </a:rPr>
              <a:pPr>
                <a:defRPr/>
              </a:pPr>
              <a:t>‹#›</a:t>
            </a:fld>
            <a:endParaRPr lang="en-GB" dirty="0">
              <a:solidFill>
                <a:prstClr val="black">
                  <a:tint val="75000"/>
                </a:prstClr>
              </a:solidFill>
              <a:ea typeface="ＭＳ Ｐゴシック" pitchFamily="34" charset="-128"/>
            </a:endParaRPr>
          </a:p>
        </p:txBody>
      </p:sp>
      <p:pic>
        <p:nvPicPr>
          <p:cNvPr id="7" name="Picture 6"/>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6167438" y="260350"/>
            <a:ext cx="2797175" cy="1116013"/>
          </a:xfrm>
          <a:prstGeom prst="rect">
            <a:avLst/>
          </a:prstGeom>
          <a:noFill/>
          <a:ln w="9525">
            <a:noFill/>
            <a:miter lim="800000"/>
            <a:headEnd/>
            <a:tailEnd/>
          </a:ln>
        </p:spPr>
      </p:pic>
    </p:spTree>
    <p:extLst>
      <p:ext uri="{BB962C8B-B14F-4D97-AF65-F5344CB8AC3E}">
        <p14:creationId xmlns:p14="http://schemas.microsoft.com/office/powerpoint/2010/main" val="318950162"/>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Lst>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educationendowmentfoundation.org.uk/toolkit/families-of-schools/" TargetMode="External"/><Relationship Id="rId2" Type="http://schemas.openxmlformats.org/officeDocument/2006/relationships/hyperlink" Target="http://tscouncil.org.uk/guide-effective-pupil-premium-reviews/"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hyperlink" Target="https://educationendowmentfoundation.org.uk/resources/teaching-learning-toolkit" TargetMode="External"/><Relationship Id="rId2" Type="http://schemas.openxmlformats.org/officeDocument/2006/relationships/hyperlink" Target="http://www.pupilpremiumawards.co.uk/" TargetMode="External"/><Relationship Id="rId1" Type="http://schemas.openxmlformats.org/officeDocument/2006/relationships/slideLayout" Target="../slideLayouts/slideLayout15.xml"/><Relationship Id="rId6" Type="http://schemas.openxmlformats.org/officeDocument/2006/relationships/hyperlink" Target="https://johndunfordconsulting.co.uk/blog/" TargetMode="External"/><Relationship Id="rId5" Type="http://schemas.openxmlformats.org/officeDocument/2006/relationships/hyperlink" Target="http://www.ofsted.gov.uk/resources/pupil-premium-how-schools-are-spending-funding-successfully-maximise-achievement" TargetMode="External"/><Relationship Id="rId4" Type="http://schemas.openxmlformats.org/officeDocument/2006/relationships/hyperlink" Target="http://www.nfer.ac.uk/publications/PUPP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3" Type="http://schemas.openxmlformats.org/officeDocument/2006/relationships/hyperlink" Target="http://fdslive.oup.com/www.oup.com/oxed/primary/literacy/osi_teaching_assistants_report_web.pdf?region=uk" TargetMode="External"/><Relationship Id="rId2" Type="http://schemas.openxmlformats.org/officeDocument/2006/relationships/hyperlink" Target="http://www.oxfordprimary.co.uk/" TargetMode="External"/><Relationship Id="rId1" Type="http://schemas.openxmlformats.org/officeDocument/2006/relationships/slideLayout" Target="../slideLayouts/slideLayout15.xml"/><Relationship Id="rId5" Type="http://schemas.openxmlformats.org/officeDocument/2006/relationships/hyperlink" Target="http://maximisingtas.co.uk/" TargetMode="External"/><Relationship Id="rId4" Type="http://schemas.openxmlformats.org/officeDocument/2006/relationships/hyperlink" Target="http://educationendowmentfoundation.org.uk/uploads/pdf/TA_Guidance_Report_Interactive.pdf"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educationendowmentfoundation.org.uk/resources/making-best-use-of-teaching-assistants/ta-online-course/" TargetMode="Externa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hyperlink" Target="https://www.slideshare.net/Ofstednews/pupilpremiumwhatofstedlooksfor" TargetMode="External"/><Relationship Id="rId2" Type="http://schemas.openxmlformats.org/officeDocument/2006/relationships/hyperlink" Target="https://www.tes.com/blogs/ofsted/ofsteds-blog-lorna-fitzjohn-regional-director-west-midlands-her-presentation-ofsted-and" TargetMode="External"/><Relationship Id="rId1" Type="http://schemas.openxmlformats.org/officeDocument/2006/relationships/slideLayout" Target="../slideLayouts/slideLayout15.xml"/><Relationship Id="rId5" Type="http://schemas.openxmlformats.org/officeDocument/2006/relationships/hyperlink" Target="https://www.tes.com/blogs/ofsted/ofsted-blog-gill-jones-ofsteds-myth-busting-guide-early-years" TargetMode="External"/><Relationship Id="rId4" Type="http://schemas.openxmlformats.org/officeDocument/2006/relationships/hyperlink" Target="https://www.tes.com/blogs/ofsted/ofsted-blog-sean-harford-tells-teachers-primaryrocks-event-what-ofsted-really-look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gov.uk/guidance/what-academies-free-schools-and-colleges-should-publish-online" TargetMode="External"/><Relationship Id="rId2" Type="http://schemas.openxmlformats.org/officeDocument/2006/relationships/hyperlink" Target="https://www.gov.uk/guidance/what-maintained-schools-must-publish-online"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hyperlink" Target="http://www.johndunfordconsulting.co.uk/" TargetMode="External"/><Relationship Id="rId2" Type="http://schemas.openxmlformats.org/officeDocument/2006/relationships/hyperlink" Target="mailto:jd@johndunfordconsulting.co.uk" TargetMode="External"/><Relationship Id="rId1" Type="http://schemas.openxmlformats.org/officeDocument/2006/relationships/slideLayout" Target="../slideLayouts/slideLayout15.xml"/><Relationship Id="rId5" Type="http://schemas.openxmlformats.org/officeDocument/2006/relationships/image" Target="../media/image13.jpeg"/><Relationship Id="rId4" Type="http://schemas.openxmlformats.org/officeDocument/2006/relationships/hyperlink" Target="http://johndunfordconsulting.wordpress.com/"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http://www.suttontrust.com/researcharchive/missing-talent/"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50416" y="1001557"/>
            <a:ext cx="6960093" cy="1938992"/>
          </a:xfrm>
          <a:prstGeom prst="rect">
            <a:avLst/>
          </a:prstGeom>
          <a:noFill/>
        </p:spPr>
        <p:txBody>
          <a:bodyPr wrap="square" rtlCol="0">
            <a:spAutoFit/>
          </a:bodyPr>
          <a:lstStyle/>
          <a:p>
            <a:pPr algn="ctr"/>
            <a:r>
              <a:rPr lang="en-US" sz="4000" dirty="0">
                <a:solidFill>
                  <a:prstClr val="black"/>
                </a:solidFill>
                <a:latin typeface="Arial" panose="020B0604020202020204" pitchFamily="34" charset="0"/>
                <a:cs typeface="Arial" panose="020B0604020202020204" pitchFamily="34" charset="0"/>
              </a:rPr>
              <a:t>Key Note Speaker</a:t>
            </a:r>
          </a:p>
          <a:p>
            <a:pPr algn="ctr"/>
            <a:endParaRPr lang="en-US" sz="4000" dirty="0">
              <a:solidFill>
                <a:prstClr val="black"/>
              </a:solidFill>
              <a:latin typeface="Arial" panose="020B0604020202020204" pitchFamily="34" charset="0"/>
              <a:cs typeface="Arial" panose="020B0604020202020204" pitchFamily="34" charset="0"/>
            </a:endParaRPr>
          </a:p>
          <a:p>
            <a:pPr algn="ctr"/>
            <a:r>
              <a:rPr lang="en-US" sz="4000" dirty="0">
                <a:solidFill>
                  <a:prstClr val="black"/>
                </a:solidFill>
                <a:latin typeface="Arial" panose="020B0604020202020204" pitchFamily="34" charset="0"/>
                <a:cs typeface="Arial" panose="020B0604020202020204" pitchFamily="34" charset="0"/>
              </a:rPr>
              <a:t>Sir John </a:t>
            </a:r>
            <a:r>
              <a:rPr lang="en-US" sz="4000" dirty="0" err="1">
                <a:solidFill>
                  <a:prstClr val="black"/>
                </a:solidFill>
                <a:latin typeface="Arial" panose="020B0604020202020204" pitchFamily="34" charset="0"/>
                <a:cs typeface="Arial" panose="020B0604020202020204" pitchFamily="34" charset="0"/>
              </a:rPr>
              <a:t>Dunford</a:t>
            </a:r>
            <a:endParaRPr lang="en-US" sz="4000" dirty="0">
              <a:solidFill>
                <a:prstClr val="black"/>
              </a:solidFill>
              <a:latin typeface="Arial" panose="020B0604020202020204" pitchFamily="34" charset="0"/>
              <a:cs typeface="Arial" panose="020B0604020202020204" pitchFamily="34" charset="0"/>
            </a:endParaRPr>
          </a:p>
        </p:txBody>
      </p:sp>
      <p:pic>
        <p:nvPicPr>
          <p:cNvPr id="1026" name="Picture 2" descr="Image result for sir john dunford"/>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17825" y="3607640"/>
            <a:ext cx="2073275" cy="2620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59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1042988" y="548681"/>
            <a:ext cx="7129412" cy="504055"/>
          </a:xfrm>
        </p:spPr>
        <p:txBody>
          <a:bodyPr>
            <a:normAutofit fontScale="90000"/>
          </a:bodyPr>
          <a:lstStyle/>
          <a:p>
            <a:pPr algn="ctr" eaLnBrk="1" hangingPunct="1">
              <a:defRPr/>
            </a:pPr>
            <a:r>
              <a:rPr lang="en-GB" sz="3100" b="1" dirty="0">
                <a:latin typeface="Gill Sans" pitchFamily="-112" charset="0"/>
              </a:rPr>
              <a:t>Focus for the pupil premium</a:t>
            </a:r>
            <a:r>
              <a:rPr lang="en-GB" sz="3600" b="1" dirty="0">
                <a:latin typeface="Gill Sans" pitchFamily="-112" charset="0"/>
              </a:rPr>
              <a:t> </a:t>
            </a:r>
            <a:endParaRPr lang="en-US" sz="3600" b="1" dirty="0">
              <a:latin typeface="Gill Sans" pitchFamily="-112" charset="0"/>
            </a:endParaRPr>
          </a:p>
        </p:txBody>
      </p:sp>
      <p:sp>
        <p:nvSpPr>
          <p:cNvPr id="9219" name="Rectangle 3"/>
          <p:cNvSpPr>
            <a:spLocks noGrp="1" noChangeArrowheads="1"/>
          </p:cNvSpPr>
          <p:nvPr>
            <p:ph sz="quarter" idx="4294967295"/>
          </p:nvPr>
        </p:nvSpPr>
        <p:spPr>
          <a:xfrm>
            <a:off x="1042988" y="1124744"/>
            <a:ext cx="7596187" cy="4968081"/>
          </a:xfrm>
        </p:spPr>
        <p:txBody>
          <a:bodyPr/>
          <a:lstStyle/>
          <a:p>
            <a:pPr eaLnBrk="1" hangingPunct="1">
              <a:buFont typeface="Wingdings 3" pitchFamily="-112" charset="2"/>
              <a:buChar char=""/>
              <a:defRPr/>
            </a:pPr>
            <a:r>
              <a:rPr lang="en-GB" sz="2000" b="1" dirty="0">
                <a:solidFill>
                  <a:srgbClr val="0070C0"/>
                </a:solidFill>
              </a:rPr>
              <a:t>The gap</a:t>
            </a:r>
            <a:r>
              <a:rPr lang="en-GB" sz="2000" dirty="0"/>
              <a:t>:  Decide on comparators for PP students</a:t>
            </a:r>
          </a:p>
          <a:p>
            <a:pPr lvl="2" eaLnBrk="1" hangingPunct="1">
              <a:buClr>
                <a:srgbClr val="9FB8CD"/>
              </a:buClr>
              <a:buFont typeface="Wingdings 3" pitchFamily="-112" charset="2"/>
              <a:buChar char=""/>
              <a:defRPr/>
            </a:pPr>
            <a:r>
              <a:rPr lang="en-GB" dirty="0">
                <a:solidFill>
                  <a:srgbClr val="464653"/>
                </a:solidFill>
              </a:rPr>
              <a:t>PP / Non-PP in your school</a:t>
            </a:r>
          </a:p>
          <a:p>
            <a:pPr lvl="2" eaLnBrk="1" hangingPunct="1">
              <a:buClr>
                <a:srgbClr val="9FB8CD"/>
              </a:buClr>
              <a:buFont typeface="Wingdings 3" pitchFamily="-112" charset="2"/>
              <a:buChar char=""/>
              <a:defRPr/>
            </a:pPr>
            <a:r>
              <a:rPr lang="en-GB" b="1" dirty="0">
                <a:solidFill>
                  <a:srgbClr val="464653"/>
                </a:solidFill>
              </a:rPr>
              <a:t>PP in your school / Non-PP pupils nationally</a:t>
            </a:r>
          </a:p>
          <a:p>
            <a:pPr marL="0" indent="0" eaLnBrk="1" hangingPunct="1">
              <a:buNone/>
              <a:defRPr/>
            </a:pPr>
            <a:endParaRPr lang="en-GB" sz="2000" dirty="0"/>
          </a:p>
          <a:p>
            <a:pPr marL="273050" lvl="1" eaLnBrk="1" hangingPunct="1">
              <a:spcBef>
                <a:spcPts val="600"/>
              </a:spcBef>
              <a:buClr>
                <a:schemeClr val="accent1"/>
              </a:buClr>
              <a:buFont typeface="Wingdings 3" pitchFamily="-112" charset="2"/>
              <a:buChar char=""/>
              <a:defRPr/>
            </a:pPr>
            <a:r>
              <a:rPr lang="en-GB" sz="2000" b="1" i="1" dirty="0">
                <a:solidFill>
                  <a:srgbClr val="0070C0"/>
                </a:solidFill>
              </a:rPr>
              <a:t>Other forms of disadvantage</a:t>
            </a:r>
          </a:p>
          <a:p>
            <a:pPr marL="273050" lvl="1" eaLnBrk="1" hangingPunct="1">
              <a:spcBef>
                <a:spcPts val="600"/>
              </a:spcBef>
              <a:buClr>
                <a:schemeClr val="accent1"/>
              </a:buClr>
              <a:buFont typeface="Wingdings 3" pitchFamily="-112" charset="2"/>
              <a:buChar char=""/>
              <a:defRPr/>
            </a:pPr>
            <a:endParaRPr lang="en-GB" sz="2000" b="1" i="1" dirty="0">
              <a:solidFill>
                <a:srgbClr val="0070C0"/>
              </a:solidFill>
            </a:endParaRPr>
          </a:p>
          <a:p>
            <a:pPr marL="273050" lvl="1" eaLnBrk="1" hangingPunct="1">
              <a:spcBef>
                <a:spcPts val="600"/>
              </a:spcBef>
              <a:buClr>
                <a:schemeClr val="accent1"/>
              </a:buClr>
              <a:buFont typeface="Wingdings 3" pitchFamily="-112" charset="2"/>
              <a:buChar char=""/>
              <a:defRPr/>
            </a:pPr>
            <a:r>
              <a:rPr lang="en-GB" sz="2000" b="1" i="1" dirty="0">
                <a:solidFill>
                  <a:srgbClr val="FF0000"/>
                </a:solidFill>
              </a:rPr>
              <a:t>What is your ambition? </a:t>
            </a:r>
          </a:p>
          <a:p>
            <a:pPr marL="273050" lvl="1" eaLnBrk="1" hangingPunct="1">
              <a:spcBef>
                <a:spcPts val="600"/>
              </a:spcBef>
              <a:buClr>
                <a:schemeClr val="accent1"/>
              </a:buClr>
              <a:buFont typeface="Wingdings 3" pitchFamily="-112" charset="2"/>
              <a:buChar char=""/>
              <a:defRPr/>
            </a:pPr>
            <a:r>
              <a:rPr lang="en-GB" sz="2000" dirty="0">
                <a:solidFill>
                  <a:srgbClr val="FF0000"/>
                </a:solidFill>
              </a:rPr>
              <a:t>In 10% of schools nationally, FSM attainment is above the national average for ALL pupils</a:t>
            </a:r>
          </a:p>
          <a:p>
            <a:pPr marL="0" lvl="1" indent="0" eaLnBrk="1" hangingPunct="1">
              <a:spcBef>
                <a:spcPts val="600"/>
              </a:spcBef>
              <a:buClr>
                <a:schemeClr val="accent1"/>
              </a:buClr>
              <a:buNone/>
              <a:defRPr/>
            </a:pPr>
            <a:endParaRPr lang="en-GB" sz="2000" dirty="0">
              <a:solidFill>
                <a:srgbClr val="FF0000"/>
              </a:solidFill>
            </a:endParaRPr>
          </a:p>
          <a:p>
            <a:pPr marL="273050" lvl="1" eaLnBrk="1" hangingPunct="1">
              <a:spcBef>
                <a:spcPts val="600"/>
              </a:spcBef>
              <a:buClr>
                <a:schemeClr val="accent1"/>
              </a:buClr>
              <a:buFont typeface="Wingdings 3" pitchFamily="-112" charset="2"/>
              <a:buChar char=""/>
              <a:defRPr/>
            </a:pPr>
            <a:r>
              <a:rPr lang="en-GB" sz="2000" dirty="0">
                <a:solidFill>
                  <a:schemeClr val="tx1"/>
                </a:solidFill>
              </a:rPr>
              <a:t>Use evidence of what works</a:t>
            </a:r>
          </a:p>
          <a:p>
            <a:pPr marL="273050" lvl="1" eaLnBrk="1" hangingPunct="1">
              <a:spcBef>
                <a:spcPts val="600"/>
              </a:spcBef>
              <a:buClr>
                <a:schemeClr val="accent1"/>
              </a:buClr>
              <a:buFont typeface="Wingdings 3" pitchFamily="-112" charset="2"/>
              <a:buChar char=""/>
              <a:defRPr/>
            </a:pPr>
            <a:r>
              <a:rPr lang="en-GB" sz="2000" dirty="0">
                <a:solidFill>
                  <a:schemeClr val="tx1"/>
                </a:solidFill>
              </a:rPr>
              <a:t>Improve transition, especially for disadvantaged</a:t>
            </a:r>
          </a:p>
          <a:p>
            <a:pPr marL="273050" lvl="1" eaLnBrk="1" hangingPunct="1">
              <a:spcBef>
                <a:spcPts val="600"/>
              </a:spcBef>
              <a:buClr>
                <a:schemeClr val="accent1"/>
              </a:buClr>
              <a:buFont typeface="Wingdings 3" pitchFamily="-112" charset="2"/>
              <a:buChar char=""/>
              <a:defRPr/>
            </a:pPr>
            <a:r>
              <a:rPr lang="en-GB" sz="2000" dirty="0">
                <a:solidFill>
                  <a:srgbClr val="FF0000"/>
                </a:solidFill>
              </a:rPr>
              <a:t>Focus relentlessly on the quality of teaching and learning</a:t>
            </a:r>
          </a:p>
          <a:p>
            <a:pPr marL="0" indent="0" eaLnBrk="1" hangingPunct="1">
              <a:buFont typeface="Wingdings 3" pitchFamily="-112" charset="2"/>
              <a:buNone/>
              <a:defRPr/>
            </a:pPr>
            <a:endParaRPr lang="en-GB" sz="2000" i="1" dirty="0"/>
          </a:p>
        </p:txBody>
      </p:sp>
      <p:sp>
        <p:nvSpPr>
          <p:cNvPr id="92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4D1DB1F2-0DF7-4729-9568-ACA6BE894C7E}" type="slidenum">
              <a:rPr lang="en-US" altLang="en-US" sz="1400" smtClean="0">
                <a:solidFill>
                  <a:srgbClr val="464653"/>
                </a:solidFill>
                <a:latin typeface="Arial" charset="0"/>
              </a:rPr>
              <a:pPr eaLnBrk="1" hangingPunct="1">
                <a:spcBef>
                  <a:spcPct val="0"/>
                </a:spcBef>
                <a:buClrTx/>
                <a:buSzTx/>
                <a:buFontTx/>
                <a:buNone/>
              </a:pPr>
              <a:t>10</a:t>
            </a:fld>
            <a:endParaRPr lang="en-US" altLang="en-US" sz="1400">
              <a:solidFill>
                <a:srgbClr val="464653"/>
              </a:solidFill>
              <a:latin typeface="Arial" charset="0"/>
            </a:endParaRPr>
          </a:p>
        </p:txBody>
      </p:sp>
    </p:spTree>
    <p:extLst>
      <p:ext uri="{BB962C8B-B14F-4D97-AF65-F5344CB8AC3E}">
        <p14:creationId xmlns:p14="http://schemas.microsoft.com/office/powerpoint/2010/main" val="54070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71600" y="2555875"/>
            <a:ext cx="6400800"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99608" y="1052736"/>
            <a:ext cx="6468736" cy="5124202"/>
          </a:xfrm>
          <a:prstGeom prst="rect">
            <a:avLst/>
          </a:prstGeom>
          <a:noFill/>
          <a:ln>
            <a:noFill/>
          </a:ln>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Tree>
    <p:extLst>
      <p:ext uri="{BB962C8B-B14F-4D97-AF65-F5344CB8AC3E}">
        <p14:creationId xmlns:p14="http://schemas.microsoft.com/office/powerpoint/2010/main" val="4124086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1042988" y="404665"/>
            <a:ext cx="6913388" cy="1368151"/>
          </a:xfrm>
        </p:spPr>
        <p:txBody>
          <a:bodyPr>
            <a:normAutofit/>
          </a:bodyPr>
          <a:lstStyle/>
          <a:p>
            <a:pPr algn="ctr" eaLnBrk="1" hangingPunct="1">
              <a:defRPr/>
            </a:pPr>
            <a:r>
              <a:rPr lang="en-GB" sz="3100" b="1" dirty="0">
                <a:latin typeface="Gill Sans" pitchFamily="-112" charset="0"/>
              </a:rPr>
              <a:t>The over-riding importance of quality first teaching</a:t>
            </a:r>
            <a:endParaRPr lang="en-US" sz="3600" b="1" dirty="0">
              <a:latin typeface="Gill Sans" pitchFamily="-112" charset="0"/>
            </a:endParaRPr>
          </a:p>
        </p:txBody>
      </p:sp>
      <p:sp>
        <p:nvSpPr>
          <p:cNvPr id="9219" name="Rectangle 3"/>
          <p:cNvSpPr>
            <a:spLocks noGrp="1" noChangeArrowheads="1"/>
          </p:cNvSpPr>
          <p:nvPr>
            <p:ph sz="quarter" idx="4294967295"/>
          </p:nvPr>
        </p:nvSpPr>
        <p:spPr>
          <a:xfrm>
            <a:off x="1042989" y="2348880"/>
            <a:ext cx="6985396" cy="3743945"/>
          </a:xfrm>
        </p:spPr>
        <p:txBody>
          <a:bodyPr/>
          <a:lstStyle/>
          <a:p>
            <a:pPr marL="273050" lvl="1" eaLnBrk="1" hangingPunct="1">
              <a:spcBef>
                <a:spcPts val="600"/>
              </a:spcBef>
              <a:buClr>
                <a:schemeClr val="accent1"/>
              </a:buClr>
              <a:buFont typeface="Wingdings 3" pitchFamily="-112" charset="2"/>
              <a:buChar char=""/>
              <a:defRPr/>
            </a:pPr>
            <a:r>
              <a:rPr lang="en-GB" sz="2400" dirty="0">
                <a:solidFill>
                  <a:srgbClr val="FF0000"/>
                </a:solidFill>
              </a:rPr>
              <a:t>Focus relentlessly on the quality of teaching and learning</a:t>
            </a:r>
          </a:p>
          <a:p>
            <a:pPr marL="273050" lvl="1" eaLnBrk="1" hangingPunct="1">
              <a:spcBef>
                <a:spcPts val="600"/>
              </a:spcBef>
              <a:buClr>
                <a:schemeClr val="accent1"/>
              </a:buClr>
              <a:buFont typeface="Wingdings 3" pitchFamily="-112" charset="2"/>
              <a:buChar char=""/>
              <a:defRPr/>
            </a:pPr>
            <a:r>
              <a:rPr lang="en-GB" sz="2400" dirty="0">
                <a:solidFill>
                  <a:schemeClr val="tx1"/>
                </a:solidFill>
              </a:rPr>
              <a:t>Improve transition, especially for disadvantaged</a:t>
            </a:r>
          </a:p>
          <a:p>
            <a:pPr marL="273050" lvl="1" eaLnBrk="1" hangingPunct="1">
              <a:spcBef>
                <a:spcPts val="600"/>
              </a:spcBef>
              <a:buClr>
                <a:schemeClr val="accent1"/>
              </a:buClr>
              <a:buFont typeface="Wingdings 3" pitchFamily="-112" charset="2"/>
              <a:buChar char=""/>
              <a:defRPr/>
            </a:pPr>
            <a:r>
              <a:rPr lang="en-GB" sz="2400" dirty="0">
                <a:solidFill>
                  <a:schemeClr val="tx1"/>
                </a:solidFill>
              </a:rPr>
              <a:t>Spend some PP on raising the quality of teaching and engaging disadvantaged pupils in their learning, e.g. feedback, metacognition</a:t>
            </a:r>
          </a:p>
          <a:p>
            <a:pPr marL="273050" lvl="1" eaLnBrk="1" hangingPunct="1">
              <a:spcBef>
                <a:spcPts val="600"/>
              </a:spcBef>
              <a:buClr>
                <a:schemeClr val="accent1"/>
              </a:buClr>
              <a:buFont typeface="Wingdings 3" pitchFamily="-112" charset="2"/>
              <a:buChar char=""/>
              <a:defRPr/>
            </a:pPr>
            <a:r>
              <a:rPr lang="en-GB" sz="2400" dirty="0">
                <a:solidFill>
                  <a:schemeClr val="tx1"/>
                </a:solidFill>
              </a:rPr>
              <a:t>Improve the impact of 1:1 and small group work</a:t>
            </a:r>
          </a:p>
          <a:p>
            <a:pPr marL="0" indent="0" eaLnBrk="1" hangingPunct="1">
              <a:buFont typeface="Wingdings 3" pitchFamily="-112" charset="2"/>
              <a:buNone/>
              <a:defRPr/>
            </a:pPr>
            <a:endParaRPr lang="en-GB" sz="2000" i="1" dirty="0"/>
          </a:p>
        </p:txBody>
      </p:sp>
      <p:sp>
        <p:nvSpPr>
          <p:cNvPr id="92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4D1DB1F2-0DF7-4729-9568-ACA6BE894C7E}" type="slidenum">
              <a:rPr lang="en-US" altLang="en-US" sz="1400" smtClean="0">
                <a:solidFill>
                  <a:srgbClr val="464653"/>
                </a:solidFill>
                <a:latin typeface="Arial" charset="0"/>
              </a:rPr>
              <a:pPr eaLnBrk="1" hangingPunct="1">
                <a:spcBef>
                  <a:spcPct val="0"/>
                </a:spcBef>
                <a:buClrTx/>
                <a:buSzTx/>
                <a:buFontTx/>
                <a:buNone/>
                <a:defRPr/>
              </a:pPr>
              <a:t>12</a:t>
            </a:fld>
            <a:endParaRPr lang="en-US" altLang="en-US" sz="1400">
              <a:solidFill>
                <a:srgbClr val="464653"/>
              </a:solidFill>
              <a:latin typeface="Arial" charset="0"/>
            </a:endParaRPr>
          </a:p>
        </p:txBody>
      </p:sp>
    </p:spTree>
    <p:extLst>
      <p:ext uri="{BB962C8B-B14F-4D97-AF65-F5344CB8AC3E}">
        <p14:creationId xmlns:p14="http://schemas.microsoft.com/office/powerpoint/2010/main" val="880569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836613"/>
            <a:ext cx="7200900" cy="432147"/>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Overcoming the barriers</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187624" y="1412776"/>
            <a:ext cx="6659562" cy="4681215"/>
          </a:xfrm>
        </p:spPr>
        <p:txBody>
          <a:bodyPr/>
          <a:lstStyle/>
          <a:p>
            <a:pPr lvl="1" eaLnBrk="1" hangingPunct="1"/>
            <a:endParaRPr lang="en-GB" altLang="en-US" sz="2000" dirty="0">
              <a:ea typeface="ＭＳ Ｐゴシック" pitchFamily="34" charset="-128"/>
            </a:endParaRPr>
          </a:p>
          <a:p>
            <a:pPr lvl="3" eaLnBrk="1" hangingPunct="1"/>
            <a:endParaRPr lang="en-GB" altLang="en-US"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marL="0" indent="0" eaLnBrk="1" hangingPunct="1">
              <a:buNone/>
            </a:pPr>
            <a:endParaRPr lang="en-GB" altLang="en-US" sz="2400" dirty="0">
              <a:ea typeface="ＭＳ Ｐゴシック" pitchFamily="34" charset="-128"/>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4249C42C-7E33-4225-B575-A492631DFA95}" type="slidenum">
              <a:rPr lang="en-US" altLang="en-US" sz="1400" smtClean="0">
                <a:solidFill>
                  <a:srgbClr val="464653"/>
                </a:solidFill>
                <a:latin typeface="Arial" charset="0"/>
              </a:rPr>
              <a:pPr eaLnBrk="1" hangingPunct="1">
                <a:spcBef>
                  <a:spcPct val="0"/>
                </a:spcBef>
                <a:buClrTx/>
                <a:buSzTx/>
                <a:buFontTx/>
                <a:buNone/>
              </a:pPr>
              <a:t>13</a:t>
            </a:fld>
            <a:endParaRPr lang="en-US" altLang="en-US" sz="1400">
              <a:solidFill>
                <a:srgbClr val="464653"/>
              </a:solidFill>
              <a:latin typeface="Arial" charset="0"/>
            </a:endParaRPr>
          </a:p>
        </p:txBody>
      </p:sp>
      <p:graphicFrame>
        <p:nvGraphicFramePr>
          <p:cNvPr id="2" name="Diagram 1"/>
          <p:cNvGraphicFramePr/>
          <p:nvPr>
            <p:extLst>
              <p:ext uri="{D42A27DB-BD31-4B8C-83A1-F6EECF244321}">
                <p14:modId xmlns:p14="http://schemas.microsoft.com/office/powerpoint/2010/main" val="2517946930"/>
              </p:ext>
            </p:extLst>
          </p:nvPr>
        </p:nvGraphicFramePr>
        <p:xfrm>
          <a:off x="1475656" y="1340768"/>
          <a:ext cx="6096000" cy="4192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275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836613"/>
            <a:ext cx="7200900" cy="936203"/>
          </a:xfrm>
        </p:spPr>
        <p:txBody>
          <a:bodyPr/>
          <a:lstStyle/>
          <a:p>
            <a:pPr eaLnBrk="1" hangingPunct="1"/>
            <a:r>
              <a:rPr lang="en-GB" altLang="en-US" sz="2800" b="1" dirty="0">
                <a:latin typeface="Gill Sans" pitchFamily="-112" charset="0"/>
                <a:ea typeface="ＭＳ Ｐゴシック" pitchFamily="34" charset="-128"/>
                <a:cs typeface="Gill Sans" pitchFamily="-112" charset="0"/>
              </a:rPr>
              <a:t>Identifying the barriers to learning for PP pupils</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043608" y="2060848"/>
            <a:ext cx="6659562" cy="3961135"/>
          </a:xfrm>
        </p:spPr>
        <p:txBody>
          <a:bodyPr/>
          <a:lstStyle/>
          <a:p>
            <a:pPr marL="274638" lvl="1" indent="0" eaLnBrk="1" hangingPunct="1">
              <a:buNone/>
            </a:pPr>
            <a:endParaRPr lang="en-GB" altLang="en-US" sz="2000" dirty="0">
              <a:ea typeface="ＭＳ Ｐゴシック" pitchFamily="34" charset="-128"/>
            </a:endParaRPr>
          </a:p>
          <a:p>
            <a:pPr lvl="3" eaLnBrk="1" hangingPunct="1"/>
            <a:endParaRPr lang="en-GB" altLang="en-US"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marL="0" indent="0" eaLnBrk="1" hangingPunct="1">
              <a:buNone/>
            </a:pPr>
            <a:endParaRPr lang="en-GB" altLang="en-US" sz="2400" dirty="0">
              <a:ea typeface="ＭＳ Ｐゴシック" pitchFamily="34" charset="-128"/>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fontAlgn="auto" hangingPunct="1">
              <a:spcBef>
                <a:spcPct val="0"/>
              </a:spcBef>
              <a:spcAft>
                <a:spcPts val="0"/>
              </a:spcAft>
              <a:buClrTx/>
              <a:buSzTx/>
              <a:buFontTx/>
              <a:buNone/>
              <a:defRPr/>
            </a:pPr>
            <a:fld id="{4249C42C-7E33-4225-B575-A492631DFA95}" type="slidenum">
              <a:rPr lang="en-US" altLang="en-US" sz="1400" kern="0" smtClean="0">
                <a:solidFill>
                  <a:srgbClr val="464653"/>
                </a:solidFill>
                <a:latin typeface="Arial" charset="0"/>
              </a:rPr>
              <a:pPr eaLnBrk="1" fontAlgn="auto" hangingPunct="1">
                <a:spcBef>
                  <a:spcPct val="0"/>
                </a:spcBef>
                <a:spcAft>
                  <a:spcPts val="0"/>
                </a:spcAft>
                <a:buClrTx/>
                <a:buSzTx/>
                <a:buFontTx/>
                <a:buNone/>
                <a:defRPr/>
              </a:pPr>
              <a:t>14</a:t>
            </a:fld>
            <a:endParaRPr lang="en-US" altLang="en-US" sz="1400" kern="0">
              <a:solidFill>
                <a:srgbClr val="464653"/>
              </a:solidFill>
              <a:latin typeface="Arial" charset="0"/>
            </a:endParaRPr>
          </a:p>
        </p:txBody>
      </p:sp>
      <p:sp>
        <p:nvSpPr>
          <p:cNvPr id="2" name="Oval 1"/>
          <p:cNvSpPr/>
          <p:nvPr/>
        </p:nvSpPr>
        <p:spPr>
          <a:xfrm>
            <a:off x="2271159" y="2564904"/>
            <a:ext cx="4536504" cy="23762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GB" sz="2400" kern="0" dirty="0">
                <a:solidFill>
                  <a:prstClr val="white"/>
                </a:solidFill>
              </a:rPr>
              <a:t>What are the barriers to learning for your PP pupils?</a:t>
            </a:r>
          </a:p>
        </p:txBody>
      </p:sp>
    </p:spTree>
    <p:extLst>
      <p:ext uri="{BB962C8B-B14F-4D97-AF65-F5344CB8AC3E}">
        <p14:creationId xmlns:p14="http://schemas.microsoft.com/office/powerpoint/2010/main" val="694274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836613"/>
            <a:ext cx="7200900" cy="936203"/>
          </a:xfrm>
        </p:spPr>
        <p:txBody>
          <a:bodyPr/>
          <a:lstStyle/>
          <a:p>
            <a:pPr eaLnBrk="1" hangingPunct="1"/>
            <a:r>
              <a:rPr lang="en-GB" altLang="en-US" sz="2800" b="1" dirty="0">
                <a:latin typeface="Gill Sans" pitchFamily="-112" charset="0"/>
                <a:ea typeface="ＭＳ Ｐゴシック" pitchFamily="34" charset="-128"/>
                <a:cs typeface="Gill Sans" pitchFamily="-112" charset="0"/>
              </a:rPr>
              <a:t>Identifying the barriers to learning for PP pupils through ….</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043608" y="2276872"/>
            <a:ext cx="6659562" cy="3745111"/>
          </a:xfrm>
        </p:spPr>
        <p:txBody>
          <a:bodyPr/>
          <a:lstStyle/>
          <a:p>
            <a:pPr lvl="1" eaLnBrk="1" hangingPunct="1"/>
            <a:r>
              <a:rPr lang="en-GB" altLang="en-US" sz="2400" dirty="0">
                <a:solidFill>
                  <a:srgbClr val="0070C0"/>
                </a:solidFill>
                <a:ea typeface="ＭＳ Ｐゴシック" pitchFamily="34" charset="-128"/>
              </a:rPr>
              <a:t>Learning walks</a:t>
            </a:r>
          </a:p>
          <a:p>
            <a:pPr lvl="1" eaLnBrk="1" hangingPunct="1"/>
            <a:r>
              <a:rPr lang="en-GB" altLang="en-US" sz="2400" dirty="0">
                <a:solidFill>
                  <a:srgbClr val="0070C0"/>
                </a:solidFill>
                <a:ea typeface="ＭＳ Ｐゴシック" pitchFamily="34" charset="-128"/>
              </a:rPr>
              <a:t>PP student shadowing</a:t>
            </a:r>
          </a:p>
          <a:p>
            <a:pPr lvl="1" eaLnBrk="1" hangingPunct="1"/>
            <a:r>
              <a:rPr lang="en-GB" altLang="en-US" sz="2400" dirty="0">
                <a:solidFill>
                  <a:srgbClr val="0070C0"/>
                </a:solidFill>
                <a:ea typeface="ＭＳ Ｐゴシック" pitchFamily="34" charset="-128"/>
              </a:rPr>
              <a:t>PP student voice</a:t>
            </a:r>
          </a:p>
          <a:p>
            <a:pPr lvl="1" eaLnBrk="1" hangingPunct="1"/>
            <a:r>
              <a:rPr lang="en-GB" altLang="en-US" sz="2400" dirty="0">
                <a:solidFill>
                  <a:srgbClr val="0070C0"/>
                </a:solidFill>
                <a:ea typeface="ＭＳ Ｐゴシック" pitchFamily="34" charset="-128"/>
              </a:rPr>
              <a:t>Achievement and attendance analysis</a:t>
            </a:r>
          </a:p>
          <a:p>
            <a:pPr lvl="1" eaLnBrk="1" hangingPunct="1"/>
            <a:r>
              <a:rPr lang="en-GB" altLang="en-US" sz="2400" dirty="0">
                <a:solidFill>
                  <a:srgbClr val="0070C0"/>
                </a:solidFill>
                <a:ea typeface="ＭＳ Ｐゴシック" pitchFamily="34" charset="-128"/>
              </a:rPr>
              <a:t>Parent views</a:t>
            </a:r>
          </a:p>
          <a:p>
            <a:pPr lvl="1" eaLnBrk="1" hangingPunct="1"/>
            <a:r>
              <a:rPr lang="en-GB" altLang="en-US" sz="2400" dirty="0">
                <a:solidFill>
                  <a:srgbClr val="0070C0"/>
                </a:solidFill>
                <a:ea typeface="ＭＳ Ｐゴシック" pitchFamily="34" charset="-128"/>
              </a:rPr>
              <a:t>SLT, staff and governor views</a:t>
            </a: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4249C42C-7E33-4225-B575-A492631DFA95}" type="slidenum">
              <a:rPr lang="en-US" altLang="en-US" sz="1400" smtClean="0">
                <a:solidFill>
                  <a:srgbClr val="464653"/>
                </a:solidFill>
                <a:latin typeface="Arial" charset="0"/>
              </a:rPr>
              <a:pPr eaLnBrk="1" hangingPunct="1">
                <a:spcBef>
                  <a:spcPct val="0"/>
                </a:spcBef>
                <a:buClrTx/>
                <a:buSzTx/>
                <a:buFontTx/>
                <a:buNone/>
              </a:pPr>
              <a:t>15</a:t>
            </a:fld>
            <a:endParaRPr lang="en-US" altLang="en-US" sz="1400">
              <a:solidFill>
                <a:srgbClr val="464653"/>
              </a:solidFill>
              <a:latin typeface="Arial" charset="0"/>
            </a:endParaRPr>
          </a:p>
        </p:txBody>
      </p:sp>
    </p:spTree>
    <p:extLst>
      <p:ext uri="{BB962C8B-B14F-4D97-AF65-F5344CB8AC3E}">
        <p14:creationId xmlns:p14="http://schemas.microsoft.com/office/powerpoint/2010/main" val="2195307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042988" y="836712"/>
            <a:ext cx="6697364" cy="720080"/>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Turning aims into impact </a:t>
            </a:r>
            <a:endParaRPr lang="en-US" altLang="en-US" sz="2800" b="1" dirty="0">
              <a:latin typeface="Gill Sans" pitchFamily="-112" charset="0"/>
              <a:ea typeface="ＭＳ Ｐゴシック" pitchFamily="34" charset="-128"/>
              <a:cs typeface="Gill Sans" pitchFamily="-112" charset="0"/>
            </a:endParaRPr>
          </a:p>
        </p:txBody>
      </p:sp>
      <p:sp>
        <p:nvSpPr>
          <p:cNvPr id="10243" name="Rectangle 3"/>
          <p:cNvSpPr>
            <a:spLocks noGrp="1" noChangeArrowheads="1"/>
          </p:cNvSpPr>
          <p:nvPr>
            <p:ph sz="quarter" idx="4294967295"/>
          </p:nvPr>
        </p:nvSpPr>
        <p:spPr>
          <a:xfrm>
            <a:off x="1619672" y="2420888"/>
            <a:ext cx="6408712" cy="3816423"/>
          </a:xfrm>
        </p:spPr>
        <p:txBody>
          <a:bodyPr/>
          <a:lstStyle/>
          <a:p>
            <a:pPr eaLnBrk="1" hangingPunct="1"/>
            <a:r>
              <a:rPr lang="en-GB" altLang="en-US" sz="2400" dirty="0">
                <a:ea typeface="ＭＳ Ｐゴシック" pitchFamily="34" charset="-128"/>
              </a:rPr>
              <a:t>Establish the school’s desired outcomes</a:t>
            </a:r>
          </a:p>
          <a:p>
            <a:pPr eaLnBrk="1" hangingPunct="1"/>
            <a:endParaRPr lang="en-GB" altLang="en-US" sz="2400" dirty="0">
              <a:ea typeface="ＭＳ Ｐゴシック" pitchFamily="34" charset="-128"/>
            </a:endParaRPr>
          </a:p>
          <a:p>
            <a:pPr eaLnBrk="1" hangingPunct="1"/>
            <a:r>
              <a:rPr lang="en-GB" altLang="en-US" sz="2400" dirty="0">
                <a:ea typeface="ＭＳ Ｐゴシック" pitchFamily="34" charset="-128"/>
              </a:rPr>
              <a:t>Set success criteria for each of these</a:t>
            </a:r>
          </a:p>
          <a:p>
            <a:pPr eaLnBrk="1" hangingPunct="1"/>
            <a:endParaRPr lang="en-GB" altLang="en-US" sz="2400" dirty="0">
              <a:ea typeface="ＭＳ Ｐゴシック" pitchFamily="34" charset="-128"/>
            </a:endParaRPr>
          </a:p>
          <a:p>
            <a:pPr eaLnBrk="1" hangingPunct="1"/>
            <a:r>
              <a:rPr lang="en-GB" altLang="en-US" sz="2400" dirty="0">
                <a:ea typeface="ＭＳ Ｐゴシック" pitchFamily="34" charset="-128"/>
              </a:rPr>
              <a:t>Hold yourselves to account for the impact</a:t>
            </a: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1F68344D-E5B3-4DAC-9588-FEB461ADE25F}" type="slidenum">
              <a:rPr lang="en-US" altLang="en-US" sz="1400" smtClean="0">
                <a:solidFill>
                  <a:srgbClr val="464653"/>
                </a:solidFill>
                <a:latin typeface="Arial" charset="0"/>
              </a:rPr>
              <a:pPr eaLnBrk="1" hangingPunct="1">
                <a:spcBef>
                  <a:spcPct val="0"/>
                </a:spcBef>
                <a:buClrTx/>
                <a:buSzTx/>
                <a:buFontTx/>
                <a:buNone/>
                <a:defRPr/>
              </a:pPr>
              <a:t>16</a:t>
            </a:fld>
            <a:endParaRPr lang="en-US" altLang="en-US" sz="1400">
              <a:solidFill>
                <a:srgbClr val="464653"/>
              </a:solidFill>
              <a:latin typeface="Arial" charset="0"/>
            </a:endParaRPr>
          </a:p>
        </p:txBody>
      </p:sp>
    </p:spTree>
    <p:extLst>
      <p:ext uri="{BB962C8B-B14F-4D97-AF65-F5344CB8AC3E}">
        <p14:creationId xmlns:p14="http://schemas.microsoft.com/office/powerpoint/2010/main" val="3515531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836613"/>
            <a:ext cx="7200900" cy="432147"/>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Deciding your desired outcomes</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187624" y="1772816"/>
            <a:ext cx="6659562" cy="4321175"/>
          </a:xfrm>
        </p:spPr>
        <p:txBody>
          <a:bodyPr/>
          <a:lstStyle/>
          <a:p>
            <a:pPr marL="868363" lvl="3" indent="0" eaLnBrk="1" hangingPunct="1">
              <a:buNone/>
            </a:pPr>
            <a:endParaRPr lang="en-GB" altLang="en-US"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marL="0" indent="0" eaLnBrk="1" hangingPunct="1">
              <a:buNone/>
            </a:pPr>
            <a:endParaRPr lang="en-GB" altLang="en-US" sz="2400" dirty="0">
              <a:ea typeface="ＭＳ Ｐゴシック" pitchFamily="34" charset="-128"/>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4249C42C-7E33-4225-B575-A492631DFA95}" type="slidenum">
              <a:rPr lang="en-US" altLang="en-US" sz="1400" smtClean="0">
                <a:solidFill>
                  <a:srgbClr val="464653"/>
                </a:solidFill>
                <a:latin typeface="Arial" charset="0"/>
              </a:rPr>
              <a:pPr eaLnBrk="1" hangingPunct="1">
                <a:spcBef>
                  <a:spcPct val="0"/>
                </a:spcBef>
                <a:buClrTx/>
                <a:buSzTx/>
                <a:buFontTx/>
                <a:buNone/>
              </a:pPr>
              <a:t>17</a:t>
            </a:fld>
            <a:endParaRPr lang="en-US" altLang="en-US" sz="1400">
              <a:solidFill>
                <a:srgbClr val="464653"/>
              </a:solidFill>
              <a:latin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63130308"/>
              </p:ext>
            </p:extLst>
          </p:nvPr>
        </p:nvGraphicFramePr>
        <p:xfrm>
          <a:off x="1524000" y="1397000"/>
          <a:ext cx="6096000" cy="49885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algn="ctr"/>
                      <a:r>
                        <a:rPr lang="en-GB" dirty="0"/>
                        <a:t>Desired outcomes</a:t>
                      </a:r>
                    </a:p>
                  </a:txBody>
                  <a:tcPr/>
                </a:tc>
                <a:tc>
                  <a:txBody>
                    <a:bodyPr/>
                    <a:lstStyle/>
                    <a:p>
                      <a:pPr algn="ctr"/>
                      <a:r>
                        <a:rPr lang="en-GB" dirty="0"/>
                        <a:t>Success criteria</a:t>
                      </a:r>
                    </a:p>
                  </a:txBody>
                  <a:tcPr/>
                </a:tc>
                <a:extLst>
                  <a:ext uri="{0D108BD9-81ED-4DB2-BD59-A6C34878D82A}">
                    <a16:rowId xmlns:a16="http://schemas.microsoft.com/office/drawing/2014/main" xmlns="" val="10000"/>
                  </a:ext>
                </a:extLst>
              </a:tr>
              <a:tr h="370840">
                <a:tc>
                  <a:txBody>
                    <a:bodyPr/>
                    <a:lstStyle/>
                    <a:p>
                      <a:r>
                        <a:rPr lang="en-GB" dirty="0"/>
                        <a:t>Improving FSM attainment</a:t>
                      </a:r>
                    </a:p>
                  </a:txBody>
                  <a:tcPr/>
                </a:tc>
                <a:tc>
                  <a:txBody>
                    <a:bodyPr/>
                    <a:lstStyle/>
                    <a:p>
                      <a:endParaRPr lang="en-GB"/>
                    </a:p>
                  </a:txBody>
                  <a:tcPr/>
                </a:tc>
                <a:extLst>
                  <a:ext uri="{0D108BD9-81ED-4DB2-BD59-A6C34878D82A}">
                    <a16:rowId xmlns:a16="http://schemas.microsoft.com/office/drawing/2014/main" xmlns="" val="10001"/>
                  </a:ext>
                </a:extLst>
              </a:tr>
              <a:tr h="370840">
                <a:tc>
                  <a:txBody>
                    <a:bodyPr/>
                    <a:lstStyle/>
                    <a:p>
                      <a:r>
                        <a:rPr lang="en-GB" dirty="0"/>
                        <a:t>Reducing gaps</a:t>
                      </a:r>
                    </a:p>
                  </a:txBody>
                  <a:tcPr/>
                </a:tc>
                <a:tc>
                  <a:txBody>
                    <a:bodyPr/>
                    <a:lstStyle/>
                    <a:p>
                      <a:endParaRPr lang="en-GB"/>
                    </a:p>
                  </a:txBody>
                  <a:tcPr/>
                </a:tc>
                <a:extLst>
                  <a:ext uri="{0D108BD9-81ED-4DB2-BD59-A6C34878D82A}">
                    <a16:rowId xmlns:a16="http://schemas.microsoft.com/office/drawing/2014/main" xmlns="" val="10002"/>
                  </a:ext>
                </a:extLst>
              </a:tr>
              <a:tr h="370840">
                <a:tc>
                  <a:txBody>
                    <a:bodyPr/>
                    <a:lstStyle/>
                    <a:p>
                      <a:r>
                        <a:rPr lang="en-GB" dirty="0"/>
                        <a:t>Improving attendance</a:t>
                      </a:r>
                    </a:p>
                  </a:txBody>
                  <a:tcPr/>
                </a:tc>
                <a:tc>
                  <a:txBody>
                    <a:bodyPr/>
                    <a:lstStyle/>
                    <a:p>
                      <a:endParaRPr lang="en-GB" dirty="0"/>
                    </a:p>
                  </a:txBody>
                  <a:tcPr/>
                </a:tc>
                <a:extLst>
                  <a:ext uri="{0D108BD9-81ED-4DB2-BD59-A6C34878D82A}">
                    <a16:rowId xmlns:a16="http://schemas.microsoft.com/office/drawing/2014/main" xmlns="" val="10003"/>
                  </a:ext>
                </a:extLst>
              </a:tr>
              <a:tr h="370840">
                <a:tc>
                  <a:txBody>
                    <a:bodyPr/>
                    <a:lstStyle/>
                    <a:p>
                      <a:r>
                        <a:rPr lang="en-GB" dirty="0"/>
                        <a:t>Accelerating</a:t>
                      </a:r>
                      <a:r>
                        <a:rPr lang="en-GB" baseline="0" dirty="0"/>
                        <a:t> progress</a:t>
                      </a:r>
                      <a:endParaRPr lang="en-GB" dirty="0"/>
                    </a:p>
                  </a:txBody>
                  <a:tcPr/>
                </a:tc>
                <a:tc>
                  <a:txBody>
                    <a:bodyPr/>
                    <a:lstStyle/>
                    <a:p>
                      <a:endParaRPr lang="en-GB" dirty="0"/>
                    </a:p>
                  </a:txBody>
                  <a:tcPr/>
                </a:tc>
                <a:extLst>
                  <a:ext uri="{0D108BD9-81ED-4DB2-BD59-A6C34878D82A}">
                    <a16:rowId xmlns:a16="http://schemas.microsoft.com/office/drawing/2014/main" xmlns="" val="10004"/>
                  </a:ext>
                </a:extLst>
              </a:tr>
              <a:tr h="370840">
                <a:tc>
                  <a:txBody>
                    <a:bodyPr/>
                    <a:lstStyle/>
                    <a:p>
                      <a:r>
                        <a:rPr lang="en-GB" dirty="0"/>
                        <a:t>Reducing exclusions</a:t>
                      </a:r>
                    </a:p>
                  </a:txBody>
                  <a:tcPr/>
                </a:tc>
                <a:tc>
                  <a:txBody>
                    <a:bodyPr/>
                    <a:lstStyle/>
                    <a:p>
                      <a:endParaRPr lang="en-GB"/>
                    </a:p>
                  </a:txBody>
                  <a:tcPr/>
                </a:tc>
                <a:extLst>
                  <a:ext uri="{0D108BD9-81ED-4DB2-BD59-A6C34878D82A}">
                    <a16:rowId xmlns:a16="http://schemas.microsoft.com/office/drawing/2014/main" xmlns="" val="10005"/>
                  </a:ext>
                </a:extLst>
              </a:tr>
              <a:tr h="370840">
                <a:tc>
                  <a:txBody>
                    <a:bodyPr/>
                    <a:lstStyle/>
                    <a:p>
                      <a:r>
                        <a:rPr lang="en-GB" dirty="0"/>
                        <a:t>Improving behaviour</a:t>
                      </a:r>
                    </a:p>
                  </a:txBody>
                  <a:tcPr/>
                </a:tc>
                <a:tc>
                  <a:txBody>
                    <a:bodyPr/>
                    <a:lstStyle/>
                    <a:p>
                      <a:endParaRPr lang="en-GB" dirty="0"/>
                    </a:p>
                  </a:txBody>
                  <a:tcPr/>
                </a:tc>
                <a:extLst>
                  <a:ext uri="{0D108BD9-81ED-4DB2-BD59-A6C34878D82A}">
                    <a16:rowId xmlns:a16="http://schemas.microsoft.com/office/drawing/2014/main" xmlns="" val="10006"/>
                  </a:ext>
                </a:extLst>
              </a:tr>
              <a:tr h="370840">
                <a:tc>
                  <a:txBody>
                    <a:bodyPr/>
                    <a:lstStyle/>
                    <a:p>
                      <a:r>
                        <a:rPr lang="en-GB" dirty="0"/>
                        <a:t>Improving engagement of families</a:t>
                      </a:r>
                    </a:p>
                  </a:txBody>
                  <a:tcPr/>
                </a:tc>
                <a:tc>
                  <a:txBody>
                    <a:bodyPr/>
                    <a:lstStyle/>
                    <a:p>
                      <a:endParaRPr lang="en-GB"/>
                    </a:p>
                  </a:txBody>
                  <a:tcPr/>
                </a:tc>
                <a:extLst>
                  <a:ext uri="{0D108BD9-81ED-4DB2-BD59-A6C34878D82A}">
                    <a16:rowId xmlns:a16="http://schemas.microsoft.com/office/drawing/2014/main" xmlns="" val="10007"/>
                  </a:ext>
                </a:extLst>
              </a:tr>
              <a:tr h="370840">
                <a:tc>
                  <a:txBody>
                    <a:bodyPr/>
                    <a:lstStyle/>
                    <a:p>
                      <a:r>
                        <a:rPr lang="en-GB" dirty="0"/>
                        <a:t>Developing skills and personal qualities</a:t>
                      </a:r>
                    </a:p>
                  </a:txBody>
                  <a:tcPr/>
                </a:tc>
                <a:tc>
                  <a:txBody>
                    <a:bodyPr/>
                    <a:lstStyle/>
                    <a:p>
                      <a:endParaRPr lang="en-GB"/>
                    </a:p>
                  </a:txBody>
                  <a:tcPr/>
                </a:tc>
                <a:extLst>
                  <a:ext uri="{0D108BD9-81ED-4DB2-BD59-A6C34878D82A}">
                    <a16:rowId xmlns:a16="http://schemas.microsoft.com/office/drawing/2014/main" xmlns="" val="10008"/>
                  </a:ext>
                </a:extLst>
              </a:tr>
              <a:tr h="370840">
                <a:tc>
                  <a:txBody>
                    <a:bodyPr/>
                    <a:lstStyle/>
                    <a:p>
                      <a:r>
                        <a:rPr lang="en-GB" dirty="0"/>
                        <a:t>Extending opportunities</a:t>
                      </a:r>
                    </a:p>
                  </a:txBody>
                  <a:tcPr/>
                </a:tc>
                <a:tc>
                  <a:txBody>
                    <a:bodyPr/>
                    <a:lstStyle/>
                    <a:p>
                      <a:endParaRPr lang="en-GB"/>
                    </a:p>
                  </a:txBody>
                  <a:tcPr/>
                </a:tc>
                <a:extLst>
                  <a:ext uri="{0D108BD9-81ED-4DB2-BD59-A6C34878D82A}">
                    <a16:rowId xmlns:a16="http://schemas.microsoft.com/office/drawing/2014/main" xmlns="" val="10009"/>
                  </a:ext>
                </a:extLst>
              </a:tr>
              <a:tr h="370840">
                <a:tc>
                  <a:txBody>
                    <a:bodyPr/>
                    <a:lstStyle/>
                    <a:p>
                      <a:r>
                        <a:rPr lang="en-GB" dirty="0"/>
                        <a:t>Improving transition</a:t>
                      </a:r>
                    </a:p>
                  </a:txBody>
                  <a:tcPr/>
                </a:tc>
                <a:tc>
                  <a:txBody>
                    <a:bodyPr/>
                    <a:lstStyle/>
                    <a:p>
                      <a:endParaRPr lang="en-GB" dirty="0"/>
                    </a:p>
                  </a:txBody>
                  <a:tcPr/>
                </a:tc>
                <a:extLst>
                  <a:ext uri="{0D108BD9-81ED-4DB2-BD59-A6C34878D82A}">
                    <a16:rowId xmlns:a16="http://schemas.microsoft.com/office/drawing/2014/main" xmlns="" val="10010"/>
                  </a:ext>
                </a:extLst>
              </a:tr>
              <a:tr h="370840">
                <a:tc>
                  <a:txBody>
                    <a:bodyPr/>
                    <a:lstStyle/>
                    <a:p>
                      <a:r>
                        <a:rPr lang="en-GB" dirty="0"/>
                        <a:t>Good destination data</a:t>
                      </a:r>
                    </a:p>
                  </a:txBody>
                  <a:tcPr/>
                </a:tc>
                <a:tc>
                  <a:txBody>
                    <a:bodyPr/>
                    <a:lstStyle/>
                    <a:p>
                      <a:endParaRPr lang="en-GB"/>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681156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548681"/>
            <a:ext cx="6984379" cy="576063"/>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Choosing your school strategies</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187624" y="1844824"/>
            <a:ext cx="6659562" cy="4464496"/>
          </a:xfrm>
        </p:spPr>
        <p:txBody>
          <a:bodyPr/>
          <a:lstStyle/>
          <a:p>
            <a:pPr eaLnBrk="1" hangingPunct="1"/>
            <a:r>
              <a:rPr lang="en-GB" altLang="en-US" sz="2400" dirty="0">
                <a:solidFill>
                  <a:srgbClr val="FF0000"/>
                </a:solidFill>
                <a:latin typeface="Arial" panose="020B0604020202020204" pitchFamily="34" charset="0"/>
                <a:ea typeface="ＭＳ Ｐゴシック" pitchFamily="34" charset="-128"/>
                <a:cs typeface="Arial" panose="020B0604020202020204" pitchFamily="34" charset="0"/>
              </a:rPr>
              <a:t>What strategies will produce these desired outcomes and help you to achieve your success criteria?</a:t>
            </a:r>
          </a:p>
          <a:p>
            <a:pPr eaLnBrk="1" hangingPunct="1"/>
            <a:endParaRPr lang="en-GB" altLang="en-US" sz="2400" dirty="0">
              <a:solidFill>
                <a:srgbClr val="FF0000"/>
              </a:solidFill>
              <a:latin typeface="Arial" panose="020B0604020202020204" pitchFamily="34" charset="0"/>
              <a:ea typeface="ＭＳ Ｐゴシック" pitchFamily="34" charset="-128"/>
              <a:cs typeface="Arial" panose="020B0604020202020204" pitchFamily="34" charset="0"/>
            </a:endParaRPr>
          </a:p>
          <a:p>
            <a:pPr eaLnBrk="1" hangingPunct="1"/>
            <a:r>
              <a:rPr lang="en-GB" altLang="en-US" sz="2400" i="1" dirty="0">
                <a:solidFill>
                  <a:srgbClr val="0070C0"/>
                </a:solidFill>
                <a:latin typeface="Arial" panose="020B0604020202020204" pitchFamily="34" charset="0"/>
                <a:ea typeface="ＭＳ Ｐゴシック" pitchFamily="34" charset="-128"/>
                <a:cs typeface="Arial" panose="020B0604020202020204" pitchFamily="34" charset="0"/>
              </a:rPr>
              <a:t>“Individual need, classroom rigour”</a:t>
            </a:r>
          </a:p>
          <a:p>
            <a:pPr eaLnBrk="1" hangingPunct="1"/>
            <a:endParaRPr lang="en-GB" altLang="en-US" sz="2400" dirty="0">
              <a:solidFill>
                <a:srgbClr val="FF0000"/>
              </a:solidFill>
              <a:latin typeface="Arial" panose="020B0604020202020204" pitchFamily="34" charset="0"/>
              <a:ea typeface="ＭＳ Ｐゴシック" pitchFamily="34" charset="-128"/>
              <a:cs typeface="Arial" panose="020B0604020202020204" pitchFamily="34" charset="0"/>
            </a:endParaRPr>
          </a:p>
          <a:p>
            <a:pPr eaLnBrk="1" hangingPunct="1"/>
            <a:r>
              <a:rPr lang="en-GB" altLang="en-US" sz="2400" dirty="0">
                <a:solidFill>
                  <a:srgbClr val="FF0000"/>
                </a:solidFill>
                <a:latin typeface="Arial" panose="020B0604020202020204" pitchFamily="34" charset="0"/>
                <a:ea typeface="ＭＳ Ｐゴシック" pitchFamily="34" charset="-128"/>
                <a:cs typeface="Arial" panose="020B0604020202020204" pitchFamily="34" charset="0"/>
              </a:rPr>
              <a:t>Use evidence of what works</a:t>
            </a:r>
          </a:p>
          <a:p>
            <a:pPr eaLnBrk="1" hangingPunct="1"/>
            <a:endParaRPr lang="en-GB" altLang="en-US" sz="2400" dirty="0">
              <a:solidFill>
                <a:srgbClr val="FF0000"/>
              </a:solidFill>
              <a:latin typeface="Arial" panose="020B0604020202020204" pitchFamily="34" charset="0"/>
              <a:ea typeface="ＭＳ Ｐゴシック" pitchFamily="34" charset="-128"/>
              <a:cs typeface="Arial" panose="020B0604020202020204" pitchFamily="34" charset="0"/>
            </a:endParaRPr>
          </a:p>
          <a:p>
            <a:pPr eaLnBrk="1" hangingPunct="1"/>
            <a:r>
              <a:rPr lang="en-GB" altLang="en-US" sz="2400" dirty="0">
                <a:solidFill>
                  <a:srgbClr val="FF0000"/>
                </a:solidFill>
                <a:latin typeface="Arial" panose="020B0604020202020204" pitchFamily="34" charset="0"/>
                <a:ea typeface="ＭＳ Ｐゴシック" pitchFamily="34" charset="-128"/>
                <a:cs typeface="Arial" panose="020B0604020202020204" pitchFamily="34" charset="0"/>
              </a:rPr>
              <a:t>In-depth staff training on chosen strategies</a:t>
            </a:r>
          </a:p>
          <a:p>
            <a:pPr eaLnBrk="1" hangingPunct="1"/>
            <a:endParaRPr lang="en-GB" altLang="en-US" sz="1800" dirty="0">
              <a:solidFill>
                <a:srgbClr val="FF0000"/>
              </a:solidFill>
              <a:latin typeface="Arial" panose="020B0604020202020204" pitchFamily="34" charset="0"/>
              <a:ea typeface="ＭＳ Ｐゴシック" pitchFamily="34" charset="-128"/>
              <a:cs typeface="Arial" panose="020B0604020202020204" pitchFamily="34" charset="0"/>
            </a:endParaRPr>
          </a:p>
          <a:p>
            <a:pPr eaLnBrk="1" hangingPunct="1"/>
            <a:endParaRPr lang="en-GB" altLang="en-US" sz="1800" dirty="0">
              <a:solidFill>
                <a:srgbClr val="FF0000"/>
              </a:solidFill>
              <a:latin typeface="Arial" panose="020B0604020202020204" pitchFamily="34" charset="0"/>
              <a:ea typeface="ＭＳ Ｐゴシック" pitchFamily="34" charset="-128"/>
              <a:cs typeface="Arial" panose="020B0604020202020204" pitchFamily="34" charset="0"/>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4249C42C-7E33-4225-B575-A492631DFA95}" type="slidenum">
              <a:rPr lang="en-US" altLang="en-US" sz="1400" smtClean="0">
                <a:solidFill>
                  <a:srgbClr val="464653"/>
                </a:solidFill>
                <a:latin typeface="Arial" charset="0"/>
              </a:rPr>
              <a:pPr eaLnBrk="1" hangingPunct="1">
                <a:spcBef>
                  <a:spcPct val="0"/>
                </a:spcBef>
                <a:buClrTx/>
                <a:buSzTx/>
                <a:buFontTx/>
                <a:buNone/>
              </a:pPr>
              <a:t>18</a:t>
            </a:fld>
            <a:endParaRPr lang="en-US" altLang="en-US" sz="1400">
              <a:solidFill>
                <a:srgbClr val="464653"/>
              </a:solidFill>
              <a:latin typeface="Arial" charset="0"/>
            </a:endParaRPr>
          </a:p>
        </p:txBody>
      </p:sp>
    </p:spTree>
    <p:extLst>
      <p:ext uri="{BB962C8B-B14F-4D97-AF65-F5344CB8AC3E}">
        <p14:creationId xmlns:p14="http://schemas.microsoft.com/office/powerpoint/2010/main" val="1447766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548681"/>
            <a:ext cx="7200900" cy="576063"/>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Evaluating your school strategies</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972097" y="1844824"/>
            <a:ext cx="7344816" cy="3960440"/>
          </a:xfrm>
        </p:spPr>
        <p:txBody>
          <a:bodyPr/>
          <a:lstStyle/>
          <a:p>
            <a:pPr lvl="0" eaLnBrk="1" hangingPunct="1">
              <a:buClr>
                <a:srgbClr val="727CA3"/>
              </a:buClr>
            </a:pPr>
            <a:r>
              <a:rPr lang="en-GB" sz="1800" b="1" i="1" dirty="0">
                <a:solidFill>
                  <a:srgbClr val="FF0000"/>
                </a:solidFill>
                <a:latin typeface="Arial" panose="020B0604020202020204" pitchFamily="34" charset="0"/>
                <a:cs typeface="Arial" panose="020B0604020202020204" pitchFamily="34" charset="0"/>
              </a:rPr>
              <a:t>External review and school self-review are both important</a:t>
            </a:r>
          </a:p>
          <a:p>
            <a:pPr eaLnBrk="1" hangingPunct="1"/>
            <a:endParaRPr lang="en-GB" altLang="en-US" sz="1800" dirty="0">
              <a:solidFill>
                <a:srgbClr val="FF0000"/>
              </a:solidFill>
              <a:latin typeface="Arial" panose="020B0604020202020204" pitchFamily="34" charset="0"/>
              <a:ea typeface="ＭＳ Ｐゴシック" pitchFamily="34" charset="-128"/>
              <a:cs typeface="Arial" panose="020B0604020202020204" pitchFamily="34" charset="0"/>
            </a:endParaRPr>
          </a:p>
          <a:p>
            <a:pPr marL="0" indent="0" eaLnBrk="1" hangingPunct="1">
              <a:buNone/>
            </a:pPr>
            <a:endParaRPr lang="en-GB" altLang="en-US" sz="1800" dirty="0">
              <a:solidFill>
                <a:srgbClr val="FF0000"/>
              </a:solidFill>
              <a:latin typeface="Arial" panose="020B0604020202020204" pitchFamily="34" charset="0"/>
              <a:ea typeface="ＭＳ Ｐゴシック" pitchFamily="34" charset="-128"/>
              <a:cs typeface="Arial" panose="020B0604020202020204" pitchFamily="34" charset="0"/>
            </a:endParaRPr>
          </a:p>
          <a:p>
            <a:pPr eaLnBrk="1" hangingPunct="1"/>
            <a:r>
              <a:rPr lang="en-GB" altLang="en-US" sz="2000" b="1" dirty="0">
                <a:solidFill>
                  <a:srgbClr val="FF0000"/>
                </a:solidFill>
                <a:latin typeface="Arial" panose="020B0604020202020204" pitchFamily="34" charset="0"/>
                <a:ea typeface="ＭＳ Ｐゴシック" pitchFamily="34" charset="-128"/>
                <a:cs typeface="Arial" panose="020B0604020202020204" pitchFamily="34" charset="0"/>
              </a:rPr>
              <a:t>Evaluate impact of strategies</a:t>
            </a:r>
          </a:p>
          <a:p>
            <a:pPr eaLnBrk="1" hangingPunct="1"/>
            <a:r>
              <a:rPr lang="en-GB" sz="1800" u="sng" dirty="0">
                <a:solidFill>
                  <a:srgbClr val="000000"/>
                </a:solidFill>
                <a:latin typeface="Arial" panose="020B0604020202020204" pitchFamily="34" charset="0"/>
                <a:cs typeface="Arial" panose="020B0604020202020204" pitchFamily="34" charset="0"/>
                <a:hlinkClick r:id="rId2"/>
              </a:rPr>
              <a:t>http://tscouncil.org.uk/guide-effective-pupil-premium-reviews/</a:t>
            </a:r>
            <a:endParaRPr lang="en-GB" sz="1800" u="sng" dirty="0">
              <a:solidFill>
                <a:srgbClr val="000000"/>
              </a:solidFill>
              <a:latin typeface="Arial" panose="020B0604020202020204" pitchFamily="34" charset="0"/>
              <a:cs typeface="Arial" panose="020B0604020202020204" pitchFamily="34" charset="0"/>
            </a:endParaRPr>
          </a:p>
          <a:p>
            <a:pPr eaLnBrk="1" hangingPunct="1"/>
            <a:endParaRPr lang="en-GB" sz="1800" u="sng" dirty="0">
              <a:solidFill>
                <a:srgbClr val="000000"/>
              </a:solidFill>
              <a:latin typeface="Arial" panose="020B0604020202020204" pitchFamily="34" charset="0"/>
              <a:cs typeface="Arial" panose="020B0604020202020204" pitchFamily="34" charset="0"/>
            </a:endParaRPr>
          </a:p>
          <a:p>
            <a:pPr marL="0" indent="0" eaLnBrk="1" hangingPunct="1">
              <a:buNone/>
            </a:pPr>
            <a:endParaRPr lang="en-GB" sz="1800" u="sng" dirty="0">
              <a:solidFill>
                <a:srgbClr val="000000"/>
              </a:solidFill>
              <a:latin typeface="Arial" panose="020B0604020202020204" pitchFamily="34" charset="0"/>
              <a:cs typeface="Arial" panose="020B0604020202020204" pitchFamily="34" charset="0"/>
            </a:endParaRPr>
          </a:p>
          <a:p>
            <a:pPr eaLnBrk="1" hangingPunct="1"/>
            <a:r>
              <a:rPr lang="en-GB" altLang="en-US" sz="2000" b="1" dirty="0">
                <a:solidFill>
                  <a:srgbClr val="FF0000"/>
                </a:solidFill>
                <a:latin typeface="Arial" panose="020B0604020202020204" pitchFamily="34" charset="0"/>
                <a:ea typeface="ＭＳ Ｐゴシック" pitchFamily="34" charset="-128"/>
                <a:cs typeface="Arial" panose="020B0604020202020204" pitchFamily="34" charset="0"/>
              </a:rPr>
              <a:t>Compare your school’s PP performance with like schools </a:t>
            </a:r>
            <a:r>
              <a:rPr lang="en-GB" sz="1800" dirty="0">
                <a:solidFill>
                  <a:srgbClr val="000000"/>
                </a:solidFill>
                <a:latin typeface="Arial" panose="020B0604020202020204" pitchFamily="34" charset="0"/>
                <a:cs typeface="Arial" panose="020B0604020202020204" pitchFamily="34" charset="0"/>
                <a:hlinkClick r:id="rId3"/>
              </a:rPr>
              <a:t>http://educationendowmentfoundation.org.uk/toolkit/families-of-schools/</a:t>
            </a:r>
            <a:r>
              <a:rPr lang="en-GB" sz="1800" dirty="0">
                <a:solidFill>
                  <a:srgbClr val="000000"/>
                </a:solidFill>
                <a:latin typeface="Arial" panose="020B0604020202020204" pitchFamily="34" charset="0"/>
                <a:cs typeface="Arial" panose="020B0604020202020204" pitchFamily="34" charset="0"/>
              </a:rPr>
              <a:t>  </a:t>
            </a:r>
            <a:endParaRPr lang="en-GB" altLang="en-US" sz="1800" dirty="0">
              <a:solidFill>
                <a:srgbClr val="FF0000"/>
              </a:solidFill>
              <a:latin typeface="Arial" panose="020B0604020202020204" pitchFamily="34" charset="0"/>
              <a:ea typeface="ＭＳ Ｐゴシック" pitchFamily="34" charset="-128"/>
              <a:cs typeface="Arial" panose="020B0604020202020204" pitchFamily="34" charset="0"/>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4249C42C-7E33-4225-B575-A492631DFA95}" type="slidenum">
              <a:rPr lang="en-US" altLang="en-US" sz="1400" smtClean="0">
                <a:solidFill>
                  <a:srgbClr val="464653"/>
                </a:solidFill>
                <a:latin typeface="Arial" charset="0"/>
              </a:rPr>
              <a:pPr eaLnBrk="1" hangingPunct="1">
                <a:spcBef>
                  <a:spcPct val="0"/>
                </a:spcBef>
                <a:buClrTx/>
                <a:buSzTx/>
                <a:buFontTx/>
                <a:buNone/>
              </a:pPr>
              <a:t>19</a:t>
            </a:fld>
            <a:endParaRPr lang="en-US" altLang="en-US" sz="1400" dirty="0">
              <a:solidFill>
                <a:srgbClr val="464653"/>
              </a:solidFill>
              <a:latin typeface="Arial" charset="0"/>
            </a:endParaRPr>
          </a:p>
        </p:txBody>
      </p:sp>
    </p:spTree>
    <p:extLst>
      <p:ext uri="{BB962C8B-B14F-4D97-AF65-F5344CB8AC3E}">
        <p14:creationId xmlns:p14="http://schemas.microsoft.com/office/powerpoint/2010/main" val="216903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008063" y="1052736"/>
            <a:ext cx="7164337" cy="1008112"/>
          </a:xfrm>
        </p:spPr>
        <p:txBody>
          <a:bodyPr/>
          <a:lstStyle/>
          <a:p>
            <a:pPr algn="ctr" eaLnBrk="1" hangingPunct="1"/>
            <a:r>
              <a:rPr lang="en-GB" altLang="en-US" b="1" dirty="0">
                <a:solidFill>
                  <a:srgbClr val="0070C0"/>
                </a:solidFill>
                <a:latin typeface="Gill Sans" pitchFamily="-112" charset="0"/>
                <a:ea typeface="ＭＳ Ｐゴシック" pitchFamily="34" charset="-128"/>
                <a:cs typeface="Gill Sans" pitchFamily="-112" charset="0"/>
              </a:rPr>
              <a:t>Raising achievement and closing gaps: using the pupil premium effectively</a:t>
            </a:r>
          </a:p>
        </p:txBody>
      </p:sp>
      <p:sp>
        <p:nvSpPr>
          <p:cNvPr id="5123" name="Rectangle 3"/>
          <p:cNvSpPr>
            <a:spLocks noGrp="1" noChangeArrowheads="1"/>
          </p:cNvSpPr>
          <p:nvPr>
            <p:ph sz="quarter" idx="4294967295"/>
          </p:nvPr>
        </p:nvSpPr>
        <p:spPr>
          <a:xfrm>
            <a:off x="1116013" y="2708920"/>
            <a:ext cx="6984379" cy="3528392"/>
          </a:xfrm>
        </p:spPr>
        <p:txBody>
          <a:bodyPr/>
          <a:lstStyle/>
          <a:p>
            <a:pPr algn="ctr" eaLnBrk="1" hangingPunct="1">
              <a:lnSpc>
                <a:spcPct val="90000"/>
              </a:lnSpc>
              <a:buFontTx/>
              <a:buNone/>
              <a:defRPr/>
            </a:pPr>
            <a:endParaRPr lang="en-GB" sz="1400" dirty="0"/>
          </a:p>
          <a:p>
            <a:pPr algn="ctr" eaLnBrk="1" hangingPunct="1">
              <a:lnSpc>
                <a:spcPct val="90000"/>
              </a:lnSpc>
              <a:buFontTx/>
              <a:buNone/>
              <a:defRPr/>
            </a:pPr>
            <a:endParaRPr lang="en-GB" sz="2400" dirty="0"/>
          </a:p>
          <a:p>
            <a:pPr algn="ctr" eaLnBrk="1" hangingPunct="1">
              <a:lnSpc>
                <a:spcPct val="90000"/>
              </a:lnSpc>
              <a:buFontTx/>
              <a:buNone/>
              <a:defRPr/>
            </a:pPr>
            <a:r>
              <a:rPr lang="en-GB" sz="2400" dirty="0"/>
              <a:t>Autumn Headteachers’ Conference</a:t>
            </a:r>
          </a:p>
          <a:p>
            <a:pPr algn="ctr" eaLnBrk="1" hangingPunct="1">
              <a:lnSpc>
                <a:spcPct val="90000"/>
              </a:lnSpc>
              <a:buFontTx/>
              <a:buNone/>
              <a:defRPr/>
            </a:pPr>
            <a:r>
              <a:rPr lang="en-GB" sz="2400" dirty="0"/>
              <a:t>Warwickshire</a:t>
            </a:r>
          </a:p>
          <a:p>
            <a:pPr algn="ctr" eaLnBrk="1" hangingPunct="1">
              <a:lnSpc>
                <a:spcPct val="90000"/>
              </a:lnSpc>
              <a:buFontTx/>
              <a:buNone/>
              <a:defRPr/>
            </a:pPr>
            <a:r>
              <a:rPr lang="en-GB" sz="2400" dirty="0"/>
              <a:t>15 November 2018</a:t>
            </a:r>
          </a:p>
          <a:p>
            <a:pPr algn="ctr" eaLnBrk="1" hangingPunct="1">
              <a:lnSpc>
                <a:spcPct val="90000"/>
              </a:lnSpc>
              <a:buFontTx/>
              <a:buNone/>
              <a:defRPr/>
            </a:pPr>
            <a:endParaRPr lang="en-GB" sz="2400" dirty="0"/>
          </a:p>
          <a:p>
            <a:pPr algn="ctr" eaLnBrk="1" hangingPunct="1">
              <a:lnSpc>
                <a:spcPct val="90000"/>
              </a:lnSpc>
              <a:buFontTx/>
              <a:buNone/>
              <a:defRPr/>
            </a:pPr>
            <a:endParaRPr lang="en-GB" sz="2400" dirty="0"/>
          </a:p>
          <a:p>
            <a:pPr algn="ctr" eaLnBrk="1" hangingPunct="1">
              <a:lnSpc>
                <a:spcPct val="90000"/>
              </a:lnSpc>
              <a:buFontTx/>
              <a:buNone/>
              <a:defRPr/>
            </a:pPr>
            <a:r>
              <a:rPr lang="en-GB" sz="2400" dirty="0">
                <a:solidFill>
                  <a:srgbClr val="0070C0"/>
                </a:solidFill>
              </a:rPr>
              <a:t>John Dunford</a:t>
            </a:r>
          </a:p>
          <a:p>
            <a:pPr eaLnBrk="1" hangingPunct="1">
              <a:lnSpc>
                <a:spcPct val="90000"/>
              </a:lnSpc>
              <a:buFontTx/>
              <a:buNone/>
              <a:defRPr/>
            </a:pPr>
            <a:endParaRPr lang="en-GB" sz="2400" dirty="0"/>
          </a:p>
          <a:p>
            <a:pPr eaLnBrk="1" hangingPunct="1">
              <a:lnSpc>
                <a:spcPct val="90000"/>
              </a:lnSpc>
              <a:buFontTx/>
              <a:buNone/>
              <a:defRPr/>
            </a:pPr>
            <a:endParaRPr lang="en-GB" sz="2400" dirty="0"/>
          </a:p>
          <a:p>
            <a:pPr eaLnBrk="1" hangingPunct="1">
              <a:lnSpc>
                <a:spcPct val="90000"/>
              </a:lnSpc>
              <a:buFontTx/>
              <a:buNone/>
              <a:defRPr/>
            </a:pPr>
            <a:endParaRPr lang="en-GB" sz="2400" dirty="0"/>
          </a:p>
        </p:txBody>
      </p:sp>
      <p:sp>
        <p:nvSpPr>
          <p:cNvPr id="512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EB31B8DE-8866-4F8E-9F85-BC6F82F6B45D}" type="slidenum">
              <a:rPr lang="en-US" altLang="en-US" sz="1400" smtClean="0">
                <a:solidFill>
                  <a:srgbClr val="464653"/>
                </a:solidFill>
                <a:latin typeface="Arial" charset="0"/>
              </a:rPr>
              <a:pPr eaLnBrk="1" hangingPunct="1">
                <a:spcBef>
                  <a:spcPct val="0"/>
                </a:spcBef>
                <a:buClrTx/>
                <a:buSzTx/>
                <a:buFontTx/>
                <a:buNone/>
              </a:pPr>
              <a:t>2</a:t>
            </a:fld>
            <a:endParaRPr lang="en-US" altLang="en-US" sz="1400">
              <a:solidFill>
                <a:srgbClr val="464653"/>
              </a:solidFill>
              <a:latin typeface="Arial" charset="0"/>
            </a:endParaRPr>
          </a:p>
        </p:txBody>
      </p:sp>
    </p:spTree>
    <p:extLst>
      <p:ext uri="{BB962C8B-B14F-4D97-AF65-F5344CB8AC3E}">
        <p14:creationId xmlns:p14="http://schemas.microsoft.com/office/powerpoint/2010/main" val="1069524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692697"/>
            <a:ext cx="6731173" cy="432047"/>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A clear audit trail on the school website</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187624" y="1412776"/>
            <a:ext cx="6659562" cy="4752528"/>
          </a:xfrm>
        </p:spPr>
        <p:txBody>
          <a:bodyPr/>
          <a:lstStyle/>
          <a:p>
            <a:pPr eaLnBrk="1" hangingPunct="1"/>
            <a:endParaRPr lang="en-GB" altLang="en-US" sz="2000" dirty="0">
              <a:solidFill>
                <a:srgbClr val="0070C0"/>
              </a:solidFill>
              <a:ea typeface="ＭＳ Ｐゴシック" pitchFamily="34" charset="-128"/>
            </a:endParaRPr>
          </a:p>
          <a:p>
            <a:pPr marL="0" indent="0" eaLnBrk="1" hangingPunct="1">
              <a:buNone/>
            </a:pPr>
            <a:endParaRPr lang="en-GB" altLang="en-US" sz="2000" dirty="0">
              <a:solidFill>
                <a:srgbClr val="0070C0"/>
              </a:solidFill>
              <a:ea typeface="ＭＳ Ｐゴシック" pitchFamily="34" charset="-128"/>
            </a:endParaRPr>
          </a:p>
          <a:p>
            <a:pPr eaLnBrk="1" hangingPunct="1"/>
            <a:endParaRPr lang="en-GB" altLang="en-US" sz="2000" dirty="0">
              <a:solidFill>
                <a:srgbClr val="0070C0"/>
              </a:solidFill>
              <a:ea typeface="ＭＳ Ｐゴシック" pitchFamily="34" charset="-128"/>
            </a:endParaRPr>
          </a:p>
          <a:p>
            <a:pPr marL="0" indent="0">
              <a:spcAft>
                <a:spcPts val="0"/>
              </a:spcAft>
              <a:buNone/>
            </a:pPr>
            <a:r>
              <a:rPr lang="en-GB" sz="2800" dirty="0">
                <a:solidFill>
                  <a:srgbClr val="1F497D"/>
                </a:solidFill>
                <a:latin typeface="Tahoma"/>
              </a:rPr>
              <a:t> </a:t>
            </a:r>
            <a:endParaRPr lang="en-GB" sz="4000" dirty="0">
              <a:latin typeface="Times New Roman"/>
            </a:endParaRPr>
          </a:p>
          <a:p>
            <a:pPr lvl="3" eaLnBrk="1" hangingPunct="1"/>
            <a:endParaRPr lang="en-GB" altLang="en-US"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marL="0" indent="0" algn="ctr" eaLnBrk="1" hangingPunct="1">
              <a:buNone/>
            </a:pPr>
            <a:endParaRPr lang="en-GB" altLang="en-US" sz="2000" dirty="0">
              <a:solidFill>
                <a:srgbClr val="FF0000"/>
              </a:solidFill>
              <a:ea typeface="ＭＳ Ｐゴシック" pitchFamily="34" charset="-128"/>
            </a:endParaRPr>
          </a:p>
          <a:p>
            <a:pPr marL="0" indent="0" algn="ctr" eaLnBrk="1" hangingPunct="1">
              <a:buNone/>
            </a:pPr>
            <a:r>
              <a:rPr lang="en-GB" altLang="en-US" sz="2000" dirty="0">
                <a:solidFill>
                  <a:srgbClr val="FF0000"/>
                </a:solidFill>
                <a:ea typeface="ＭＳ Ｐゴシック" pitchFamily="34" charset="-128"/>
              </a:rPr>
              <a:t>Plus case studies of impact on (anon) individual pupils</a:t>
            </a:r>
            <a:endParaRPr lang="en-GB" altLang="en-US" sz="2000" dirty="0">
              <a:ea typeface="ＭＳ Ｐゴシック" pitchFamily="34" charset="-128"/>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4249C42C-7E33-4225-B575-A492631DFA95}" type="slidenum">
              <a:rPr lang="en-US" altLang="en-US" sz="1400" smtClean="0">
                <a:solidFill>
                  <a:srgbClr val="464653"/>
                </a:solidFill>
                <a:latin typeface="Arial" charset="0"/>
              </a:rPr>
              <a:pPr eaLnBrk="1" hangingPunct="1">
                <a:spcBef>
                  <a:spcPct val="0"/>
                </a:spcBef>
                <a:buClrTx/>
                <a:buSzTx/>
                <a:buFontTx/>
                <a:buNone/>
              </a:pPr>
              <a:t>20</a:t>
            </a:fld>
            <a:endParaRPr lang="en-US" altLang="en-US" sz="1400">
              <a:solidFill>
                <a:srgbClr val="464653"/>
              </a:solidFill>
              <a:latin typeface="Arial" charset="0"/>
            </a:endParaRPr>
          </a:p>
        </p:txBody>
      </p:sp>
      <p:sp>
        <p:nvSpPr>
          <p:cNvPr id="3" name="Oval 2"/>
          <p:cNvSpPr/>
          <p:nvPr/>
        </p:nvSpPr>
        <p:spPr>
          <a:xfrm>
            <a:off x="2123728" y="5229200"/>
            <a:ext cx="5040560" cy="93610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GB" sz="2400" dirty="0">
                <a:solidFill>
                  <a:prstClr val="white"/>
                </a:solidFill>
              </a:rPr>
              <a:t>How good is the PP audit trail in your school?</a:t>
            </a:r>
          </a:p>
        </p:txBody>
      </p:sp>
      <p:graphicFrame>
        <p:nvGraphicFramePr>
          <p:cNvPr id="4" name="Table 3"/>
          <p:cNvGraphicFramePr>
            <a:graphicFrameLocks noGrp="1"/>
          </p:cNvGraphicFramePr>
          <p:nvPr>
            <p:extLst>
              <p:ext uri="{D42A27DB-BD31-4B8C-83A1-F6EECF244321}">
                <p14:modId xmlns:p14="http://schemas.microsoft.com/office/powerpoint/2010/main" val="959554296"/>
              </p:ext>
            </p:extLst>
          </p:nvPr>
        </p:nvGraphicFramePr>
        <p:xfrm>
          <a:off x="1475656" y="1268760"/>
          <a:ext cx="6096000" cy="3384376"/>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993304">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gridCol w="1219200">
                  <a:extLst>
                    <a:ext uri="{9D8B030D-6E8A-4147-A177-3AD203B41FA5}">
                      <a16:colId xmlns:a16="http://schemas.microsoft.com/office/drawing/2014/main" xmlns="" val="20004"/>
                    </a:ext>
                  </a:extLst>
                </a:gridCol>
              </a:tblGrid>
              <a:tr h="370840">
                <a:tc>
                  <a:txBody>
                    <a:bodyPr/>
                    <a:lstStyle/>
                    <a:p>
                      <a:pPr algn="ctr"/>
                      <a:endParaRPr lang="en-GB" sz="1400" dirty="0"/>
                    </a:p>
                    <a:p>
                      <a:pPr algn="ctr"/>
                      <a:endParaRPr lang="en-GB" sz="1400" dirty="0"/>
                    </a:p>
                  </a:txBody>
                  <a:tcPr/>
                </a:tc>
                <a:tc>
                  <a:txBody>
                    <a:bodyPr/>
                    <a:lstStyle/>
                    <a:p>
                      <a:pPr algn="ctr"/>
                      <a:r>
                        <a:rPr lang="en-GB" sz="1400" dirty="0"/>
                        <a:t>Person responsible</a:t>
                      </a:r>
                    </a:p>
                  </a:txBody>
                  <a:tcPr/>
                </a:tc>
                <a:tc>
                  <a:txBody>
                    <a:bodyPr/>
                    <a:lstStyle/>
                    <a:p>
                      <a:pPr algn="ctr"/>
                      <a:r>
                        <a:rPr lang="en-GB" sz="1400" dirty="0"/>
                        <a:t>Cost</a:t>
                      </a:r>
                    </a:p>
                  </a:txBody>
                  <a:tcPr/>
                </a:tc>
                <a:tc>
                  <a:txBody>
                    <a:bodyPr/>
                    <a:lstStyle/>
                    <a:p>
                      <a:pPr algn="ctr"/>
                      <a:r>
                        <a:rPr lang="en-GB" sz="1400" dirty="0"/>
                        <a:t>Evaluation</a:t>
                      </a:r>
                    </a:p>
                  </a:txBody>
                  <a:tcPr/>
                </a:tc>
                <a:tc>
                  <a:txBody>
                    <a:bodyPr/>
                    <a:lstStyle/>
                    <a:p>
                      <a:pPr algn="ctr"/>
                      <a:r>
                        <a:rPr lang="en-GB" sz="1400" dirty="0"/>
                        <a:t>Impact</a:t>
                      </a:r>
                    </a:p>
                  </a:txBody>
                  <a:tcPr/>
                </a:tc>
                <a:extLst>
                  <a:ext uri="{0D108BD9-81ED-4DB2-BD59-A6C34878D82A}">
                    <a16:rowId xmlns:a16="http://schemas.microsoft.com/office/drawing/2014/main" xmlns="" val="10000"/>
                  </a:ext>
                </a:extLst>
              </a:tr>
              <a:tr h="370840">
                <a:tc>
                  <a:txBody>
                    <a:bodyPr/>
                    <a:lstStyle/>
                    <a:p>
                      <a:r>
                        <a:rPr lang="en-GB" sz="1800" dirty="0"/>
                        <a:t>Improve feedback</a:t>
                      </a:r>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0001"/>
                  </a:ext>
                </a:extLst>
              </a:tr>
              <a:tr h="370840">
                <a:tc>
                  <a:txBody>
                    <a:bodyPr/>
                    <a:lstStyle/>
                    <a:p>
                      <a:r>
                        <a:rPr lang="en-GB" b="0" dirty="0"/>
                        <a:t>1:1</a:t>
                      </a:r>
                      <a:r>
                        <a:rPr lang="en-GB" b="0" baseline="0" dirty="0"/>
                        <a:t> tuition</a:t>
                      </a:r>
                      <a:endParaRPr lang="en-GB" b="0"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0002"/>
                  </a:ext>
                </a:extLst>
              </a:tr>
              <a:tr h="370840">
                <a:tc>
                  <a:txBody>
                    <a:bodyPr/>
                    <a:lstStyle/>
                    <a:p>
                      <a:r>
                        <a:rPr lang="en-GB" dirty="0"/>
                        <a:t>Attendance officer</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0003"/>
                  </a:ext>
                </a:extLst>
              </a:tr>
              <a:tr h="370840">
                <a:tc>
                  <a:txBody>
                    <a:bodyPr/>
                    <a:lstStyle/>
                    <a:p>
                      <a:r>
                        <a:rPr lang="en-GB" dirty="0"/>
                        <a:t>Peer tutoring</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0004"/>
                  </a:ext>
                </a:extLst>
              </a:tr>
              <a:tr h="575136">
                <a:tc>
                  <a:txBody>
                    <a:bodyPr/>
                    <a:lstStyle/>
                    <a:p>
                      <a:r>
                        <a:rPr lang="en-GB" dirty="0" err="1"/>
                        <a:t>etc</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674320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042988" y="836712"/>
            <a:ext cx="6913388" cy="504056"/>
          </a:xfrm>
        </p:spPr>
        <p:txBody>
          <a:bodyPr/>
          <a:lstStyle/>
          <a:p>
            <a:pPr algn="ctr" eaLnBrk="1" hangingPunct="1"/>
            <a:endParaRPr lang="en-US" altLang="en-US" sz="2800" b="1" dirty="0">
              <a:latin typeface="Gill Sans" pitchFamily="-112" charset="0"/>
              <a:ea typeface="ＭＳ Ｐゴシック" pitchFamily="34" charset="-128"/>
              <a:cs typeface="Gill Sans" pitchFamily="-112" charset="0"/>
            </a:endParaRPr>
          </a:p>
        </p:txBody>
      </p:sp>
      <p:sp>
        <p:nvSpPr>
          <p:cNvPr id="10243" name="Rectangle 3"/>
          <p:cNvSpPr>
            <a:spLocks noGrp="1" noChangeArrowheads="1"/>
          </p:cNvSpPr>
          <p:nvPr>
            <p:ph sz="quarter" idx="4294967295"/>
          </p:nvPr>
        </p:nvSpPr>
        <p:spPr>
          <a:xfrm>
            <a:off x="1042988" y="1484784"/>
            <a:ext cx="6588125" cy="4752527"/>
          </a:xfrm>
        </p:spPr>
        <p:txBody>
          <a:bodyPr/>
          <a:lstStyle/>
          <a:p>
            <a:pPr marL="0" indent="0" algn="ctr" eaLnBrk="1" hangingPunct="1">
              <a:buNone/>
            </a:pPr>
            <a:r>
              <a:rPr lang="en-GB" altLang="en-US" sz="2800" b="1" dirty="0">
                <a:ea typeface="ＭＳ Ｐゴシック" pitchFamily="34" charset="-128"/>
              </a:rPr>
              <a:t>Use evidence to choose the best strategies for your school</a:t>
            </a:r>
          </a:p>
          <a:p>
            <a:pPr marL="0" indent="0" eaLnBrk="1" hangingPunct="1">
              <a:buNone/>
            </a:pPr>
            <a:endParaRPr lang="en-GB" altLang="en-US" sz="2800" b="1" dirty="0">
              <a:solidFill>
                <a:srgbClr val="0070C0"/>
              </a:solidFill>
              <a:ea typeface="ＭＳ Ｐゴシック" pitchFamily="34" charset="-128"/>
            </a:endParaRPr>
          </a:p>
          <a:p>
            <a:pPr eaLnBrk="1" hangingPunct="1">
              <a:buFont typeface="Wingdings" panose="05000000000000000000" pitchFamily="2" charset="2"/>
              <a:buChar char="q"/>
            </a:pPr>
            <a:r>
              <a:rPr lang="en-GB" altLang="en-US" sz="2800" b="1" dirty="0">
                <a:solidFill>
                  <a:srgbClr val="0070C0"/>
                </a:solidFill>
                <a:ea typeface="ＭＳ Ｐゴシック" pitchFamily="34" charset="-128"/>
              </a:rPr>
              <a:t> </a:t>
            </a:r>
            <a:r>
              <a:rPr lang="en-GB" altLang="en-US" sz="2800" b="1" dirty="0">
                <a:solidFill>
                  <a:srgbClr val="FF0000"/>
                </a:solidFill>
                <a:ea typeface="ＭＳ Ｐゴシック" pitchFamily="34" charset="-128"/>
              </a:rPr>
              <a:t>To support individuals in overcoming barriers to learning</a:t>
            </a:r>
          </a:p>
          <a:p>
            <a:pPr eaLnBrk="1" hangingPunct="1">
              <a:buFont typeface="Wingdings" panose="05000000000000000000" pitchFamily="2" charset="2"/>
              <a:buChar char="q"/>
            </a:pPr>
            <a:endParaRPr lang="en-GB" altLang="en-US" sz="2800" b="1" dirty="0">
              <a:solidFill>
                <a:srgbClr val="FF0000"/>
              </a:solidFill>
              <a:ea typeface="ＭＳ Ｐゴシック" pitchFamily="34" charset="-128"/>
            </a:endParaRPr>
          </a:p>
          <a:p>
            <a:pPr eaLnBrk="1" hangingPunct="1">
              <a:buFont typeface="Wingdings" panose="05000000000000000000" pitchFamily="2" charset="2"/>
              <a:buChar char="q"/>
            </a:pPr>
            <a:r>
              <a:rPr lang="en-GB" altLang="en-US" sz="2800" b="1" dirty="0">
                <a:solidFill>
                  <a:srgbClr val="FF0000"/>
                </a:solidFill>
                <a:ea typeface="ＭＳ Ｐゴシック" pitchFamily="34" charset="-128"/>
              </a:rPr>
              <a:t> </a:t>
            </a:r>
            <a:r>
              <a:rPr lang="en-GB" altLang="en-US" sz="2800" b="1" dirty="0">
                <a:solidFill>
                  <a:srgbClr val="00B050"/>
                </a:solidFill>
                <a:ea typeface="ＭＳ Ｐゴシック" pitchFamily="34" charset="-128"/>
              </a:rPr>
              <a:t>To improve the quality of teaching, learning and assessment</a:t>
            </a: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1F68344D-E5B3-4DAC-9588-FEB461ADE25F}" type="slidenum">
              <a:rPr lang="en-US" altLang="en-US" sz="1400" smtClean="0">
                <a:solidFill>
                  <a:srgbClr val="464653"/>
                </a:solidFill>
                <a:latin typeface="Arial" charset="0"/>
              </a:rPr>
              <a:pPr eaLnBrk="1" hangingPunct="1">
                <a:spcBef>
                  <a:spcPct val="0"/>
                </a:spcBef>
                <a:buClrTx/>
                <a:buSzTx/>
                <a:buFontTx/>
                <a:buNone/>
              </a:pPr>
              <a:t>21</a:t>
            </a:fld>
            <a:endParaRPr lang="en-US" altLang="en-US" sz="1400">
              <a:solidFill>
                <a:srgbClr val="464653"/>
              </a:solidFill>
              <a:latin typeface="Arial" charset="0"/>
            </a:endParaRPr>
          </a:p>
        </p:txBody>
      </p:sp>
    </p:spTree>
    <p:extLst>
      <p:ext uri="{BB962C8B-B14F-4D97-AF65-F5344CB8AC3E}">
        <p14:creationId xmlns:p14="http://schemas.microsoft.com/office/powerpoint/2010/main" val="1574354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042988" y="836712"/>
            <a:ext cx="6913388" cy="504056"/>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The opportunity </a:t>
            </a:r>
            <a:endParaRPr lang="en-US" altLang="en-US" sz="2800" b="1" dirty="0">
              <a:latin typeface="Gill Sans" pitchFamily="-112" charset="0"/>
              <a:ea typeface="ＭＳ Ｐゴシック" pitchFamily="34" charset="-128"/>
              <a:cs typeface="Gill Sans" pitchFamily="-112" charset="0"/>
            </a:endParaRPr>
          </a:p>
        </p:txBody>
      </p:sp>
      <p:sp>
        <p:nvSpPr>
          <p:cNvPr id="10243" name="Rectangle 3"/>
          <p:cNvSpPr>
            <a:spLocks noGrp="1" noChangeArrowheads="1"/>
          </p:cNvSpPr>
          <p:nvPr>
            <p:ph sz="quarter" idx="4294967295"/>
          </p:nvPr>
        </p:nvSpPr>
        <p:spPr>
          <a:xfrm>
            <a:off x="1042988" y="1844824"/>
            <a:ext cx="6588125" cy="4392487"/>
          </a:xfrm>
        </p:spPr>
        <p:txBody>
          <a:bodyPr/>
          <a:lstStyle/>
          <a:p>
            <a:pPr eaLnBrk="1" hangingPunct="1"/>
            <a:r>
              <a:rPr lang="en-GB" altLang="en-US" sz="2400" dirty="0">
                <a:ea typeface="ＭＳ Ｐゴシック" pitchFamily="34" charset="-128"/>
              </a:rPr>
              <a:t>Schools should not wait for politicians to tell you what to do with the pupil premium</a:t>
            </a:r>
          </a:p>
          <a:p>
            <a:pPr eaLnBrk="1" hangingPunct="1"/>
            <a:endParaRPr lang="en-GB" altLang="en-US" sz="2400" dirty="0">
              <a:ea typeface="ＭＳ Ｐゴシック" pitchFamily="34" charset="-128"/>
            </a:endParaRPr>
          </a:p>
          <a:p>
            <a:pPr eaLnBrk="1" hangingPunct="1"/>
            <a:r>
              <a:rPr lang="en-GB" altLang="en-US" sz="2400" dirty="0">
                <a:ea typeface="ＭＳ Ｐゴシック" pitchFamily="34" charset="-128"/>
              </a:rPr>
              <a:t>The government isn’t telling schools how to close the gap</a:t>
            </a:r>
          </a:p>
          <a:p>
            <a:pPr marL="0" indent="0" eaLnBrk="1" hangingPunct="1">
              <a:buNone/>
            </a:pPr>
            <a:endParaRPr lang="en-GB" altLang="en-US" sz="2400" dirty="0">
              <a:ea typeface="ＭＳ Ｐゴシック" pitchFamily="34" charset="-128"/>
            </a:endParaRPr>
          </a:p>
          <a:p>
            <a:pPr eaLnBrk="1" hangingPunct="1"/>
            <a:r>
              <a:rPr lang="en-GB" altLang="en-US" sz="2400" dirty="0">
                <a:ea typeface="ＭＳ Ｐゴシック" pitchFamily="34" charset="-128"/>
              </a:rPr>
              <a:t>It’s for schools to decide how to use PP</a:t>
            </a:r>
          </a:p>
          <a:p>
            <a:pPr eaLnBrk="1" hangingPunct="1"/>
            <a:endParaRPr lang="en-GB" altLang="en-US" sz="2400" dirty="0">
              <a:solidFill>
                <a:srgbClr val="FF0000"/>
              </a:solidFill>
              <a:ea typeface="ＭＳ Ｐゴシック" pitchFamily="34" charset="-128"/>
            </a:endParaRPr>
          </a:p>
          <a:p>
            <a:pPr eaLnBrk="1" hangingPunct="1"/>
            <a:r>
              <a:rPr lang="en-GB" altLang="en-US" sz="2400" dirty="0">
                <a:solidFill>
                  <a:srgbClr val="FF0000"/>
                </a:solidFill>
                <a:ea typeface="ＭＳ Ｐゴシック" pitchFamily="34" charset="-128"/>
              </a:rPr>
              <a:t>Stop looking up and start looking out</a:t>
            </a:r>
          </a:p>
          <a:p>
            <a:pPr eaLnBrk="1" hangingPunct="1"/>
            <a:endParaRPr lang="en-GB" altLang="en-US" sz="2400" dirty="0">
              <a:ea typeface="ＭＳ Ｐゴシック" pitchFamily="34" charset="-128"/>
            </a:endParaRP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1F68344D-E5B3-4DAC-9588-FEB461ADE25F}" type="slidenum">
              <a:rPr lang="en-US" altLang="en-US" sz="1400" smtClean="0">
                <a:solidFill>
                  <a:srgbClr val="464653"/>
                </a:solidFill>
                <a:latin typeface="Arial" charset="0"/>
              </a:rPr>
              <a:pPr eaLnBrk="1" hangingPunct="1">
                <a:spcBef>
                  <a:spcPct val="0"/>
                </a:spcBef>
                <a:buClrTx/>
                <a:buSzTx/>
                <a:buFontTx/>
                <a:buNone/>
              </a:pPr>
              <a:t>22</a:t>
            </a:fld>
            <a:endParaRPr lang="en-US" altLang="en-US" sz="1400">
              <a:solidFill>
                <a:srgbClr val="464653"/>
              </a:solidFill>
              <a:latin typeface="Arial" charset="0"/>
            </a:endParaRPr>
          </a:p>
        </p:txBody>
      </p:sp>
    </p:spTree>
    <p:extLst>
      <p:ext uri="{BB962C8B-B14F-4D97-AF65-F5344CB8AC3E}">
        <p14:creationId xmlns:p14="http://schemas.microsoft.com/office/powerpoint/2010/main" val="3310384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042988" y="692696"/>
            <a:ext cx="6769372" cy="504056"/>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The evidence of what works elsewhere</a:t>
            </a:r>
            <a:endParaRPr lang="en-US" altLang="en-US" sz="2800" b="1" dirty="0">
              <a:latin typeface="Gill Sans" pitchFamily="-112" charset="0"/>
              <a:ea typeface="ＭＳ Ｐゴシック" pitchFamily="34" charset="-128"/>
              <a:cs typeface="Gill Sans" pitchFamily="-112" charset="0"/>
            </a:endParaRPr>
          </a:p>
        </p:txBody>
      </p:sp>
      <p:sp>
        <p:nvSpPr>
          <p:cNvPr id="10243" name="Rectangle 3"/>
          <p:cNvSpPr>
            <a:spLocks noGrp="1" noChangeArrowheads="1"/>
          </p:cNvSpPr>
          <p:nvPr>
            <p:ph sz="quarter" idx="4294967295"/>
          </p:nvPr>
        </p:nvSpPr>
        <p:spPr>
          <a:xfrm>
            <a:off x="1042988" y="1268760"/>
            <a:ext cx="6588125" cy="4968551"/>
          </a:xfrm>
        </p:spPr>
        <p:txBody>
          <a:bodyPr/>
          <a:lstStyle/>
          <a:p>
            <a:pPr eaLnBrk="1" hangingPunct="1"/>
            <a:r>
              <a:rPr lang="en-GB" altLang="en-US" sz="2000" b="1" dirty="0">
                <a:ea typeface="ＭＳ Ｐゴシック" pitchFamily="34" charset="-128"/>
              </a:rPr>
              <a:t>Seek out excellent practice in other schools </a:t>
            </a:r>
            <a:r>
              <a:rPr lang="en-GB" sz="2000" dirty="0">
                <a:solidFill>
                  <a:srgbClr val="FF0000"/>
                </a:solidFill>
                <a:hlinkClick r:id="rId2"/>
              </a:rPr>
              <a:t>www.pupilpremiumawards.co.uk</a:t>
            </a:r>
            <a:endParaRPr lang="en-GB" sz="2000" dirty="0">
              <a:solidFill>
                <a:srgbClr val="FF0000"/>
              </a:solidFill>
            </a:endParaRPr>
          </a:p>
          <a:p>
            <a:pPr eaLnBrk="1" hangingPunct="1"/>
            <a:r>
              <a:rPr lang="en-GB" sz="2000" dirty="0"/>
              <a:t>Study local, regional, national international evidence</a:t>
            </a:r>
          </a:p>
          <a:p>
            <a:pPr marL="0" indent="0" eaLnBrk="1" hangingPunct="1">
              <a:buNone/>
            </a:pPr>
            <a:r>
              <a:rPr lang="en-GB" sz="2000" dirty="0">
                <a:solidFill>
                  <a:srgbClr val="FF0000"/>
                </a:solidFill>
              </a:rPr>
              <a:t> </a:t>
            </a:r>
          </a:p>
          <a:p>
            <a:pPr eaLnBrk="1" hangingPunct="1"/>
            <a:r>
              <a:rPr lang="en-GB" altLang="en-US" sz="2000" b="1" dirty="0">
                <a:ea typeface="ＭＳ Ｐゴシック" pitchFamily="34" charset="-128"/>
              </a:rPr>
              <a:t>Use the Education Endowment Foundation toolkit </a:t>
            </a:r>
            <a:r>
              <a:rPr lang="en-GB" altLang="en-US" sz="2000" dirty="0">
                <a:ea typeface="ＭＳ Ｐゴシック" pitchFamily="34" charset="-128"/>
                <a:hlinkClick r:id="rId3"/>
              </a:rPr>
              <a:t>https://educationendowmentfoundation.org.uk/resources/teaching-learning-toolkit</a:t>
            </a:r>
            <a:r>
              <a:rPr lang="en-GB" altLang="en-US" sz="2000" dirty="0">
                <a:ea typeface="ＭＳ Ｐゴシック" pitchFamily="34" charset="-128"/>
              </a:rPr>
              <a:t> </a:t>
            </a:r>
          </a:p>
          <a:p>
            <a:pPr eaLnBrk="1" hangingPunct="1"/>
            <a:r>
              <a:rPr lang="en-GB" altLang="en-US" sz="2000" b="1" dirty="0">
                <a:ea typeface="ＭＳ Ｐゴシック" pitchFamily="34" charset="-128"/>
              </a:rPr>
              <a:t>Use published reports</a:t>
            </a:r>
            <a:r>
              <a:rPr lang="en-GB" altLang="en-US" sz="2000" dirty="0">
                <a:ea typeface="ＭＳ Ｐゴシック" pitchFamily="34" charset="-128"/>
              </a:rPr>
              <a:t>:</a:t>
            </a:r>
          </a:p>
          <a:p>
            <a:pPr lvl="1" eaLnBrk="1" hangingPunct="1"/>
            <a:r>
              <a:rPr lang="en-GB" altLang="en-US" sz="1800" dirty="0">
                <a:ea typeface="ＭＳ Ｐゴシック" pitchFamily="34" charset="-128"/>
              </a:rPr>
              <a:t>the NFER report on success and good practice</a:t>
            </a:r>
          </a:p>
          <a:p>
            <a:pPr marL="0" indent="0" eaLnBrk="1" hangingPunct="1">
              <a:buNone/>
            </a:pPr>
            <a:r>
              <a:rPr lang="en-GB" sz="1800" dirty="0"/>
              <a:t>     	</a:t>
            </a:r>
            <a:r>
              <a:rPr lang="en-GB" sz="1800" u="sng" dirty="0">
                <a:solidFill>
                  <a:srgbClr val="0000FF"/>
                </a:solidFill>
                <a:hlinkClick r:id="rId4"/>
              </a:rPr>
              <a:t>www.nfer.ac.uk/publications/PUPP01</a:t>
            </a:r>
            <a:endParaRPr lang="en-GB" sz="1800" u="sng" dirty="0">
              <a:solidFill>
                <a:srgbClr val="0000FF"/>
              </a:solidFill>
            </a:endParaRPr>
          </a:p>
          <a:p>
            <a:pPr lvl="1" eaLnBrk="1" hangingPunct="1"/>
            <a:r>
              <a:rPr lang="en-GB" altLang="en-US" sz="1800" dirty="0">
                <a:ea typeface="ＭＳ Ｐゴシック" pitchFamily="34" charset="-128"/>
              </a:rPr>
              <a:t>Ofsted surveys </a:t>
            </a:r>
            <a:r>
              <a:rPr lang="en-GB" altLang="en-US" sz="1800" dirty="0">
                <a:ea typeface="ＭＳ Ｐゴシック" pitchFamily="34" charset="-128"/>
                <a:hlinkClick r:id="rId5"/>
              </a:rPr>
              <a:t>http://www.ofsted.gov.uk/resources/pupil-premium-how-schools-are-spending-funding-successfully-maximise-achievement</a:t>
            </a:r>
            <a:r>
              <a:rPr lang="en-GB" altLang="en-US" sz="1800" dirty="0">
                <a:ea typeface="ＭＳ Ｐゴシック" pitchFamily="34" charset="-128"/>
              </a:rPr>
              <a:t> </a:t>
            </a:r>
          </a:p>
          <a:p>
            <a:pPr lvl="1" eaLnBrk="1" hangingPunct="1"/>
            <a:r>
              <a:rPr lang="en-GB" altLang="en-US" sz="1800" dirty="0">
                <a:ea typeface="ＭＳ Ｐゴシック" pitchFamily="34" charset="-128"/>
                <a:hlinkClick r:id="rId6"/>
              </a:rPr>
              <a:t>https://johndunfordconsulting.co.uk/blog/</a:t>
            </a:r>
            <a:r>
              <a:rPr lang="en-GB" altLang="en-US" sz="1800" dirty="0">
                <a:ea typeface="ＭＳ Ｐゴシック" pitchFamily="34" charset="-128"/>
              </a:rPr>
              <a:t> August 2015</a:t>
            </a:r>
          </a:p>
          <a:p>
            <a:pPr marL="274638" lvl="1" indent="0">
              <a:spcAft>
                <a:spcPts val="0"/>
              </a:spcAft>
              <a:buNone/>
            </a:pPr>
            <a:endParaRPr lang="en-GB" sz="1800" baseline="30000" dirty="0">
              <a:ea typeface="Calibri" panose="020F0502020204030204" pitchFamily="34" charset="0"/>
              <a:cs typeface="Times New Roman" panose="02020603050405020304" pitchFamily="18" charset="0"/>
            </a:endParaRPr>
          </a:p>
          <a:p>
            <a:pPr lvl="1" eaLnBrk="1" hangingPunct="1"/>
            <a:endParaRPr lang="en-GB" altLang="en-US" sz="1800" dirty="0">
              <a:ea typeface="ＭＳ Ｐゴシック" pitchFamily="34" charset="-128"/>
            </a:endParaRP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1F68344D-E5B3-4DAC-9588-FEB461ADE25F}" type="slidenum">
              <a:rPr lang="en-US" altLang="en-US" sz="1400" smtClean="0">
                <a:solidFill>
                  <a:srgbClr val="464653"/>
                </a:solidFill>
                <a:latin typeface="Arial" charset="0"/>
              </a:rPr>
              <a:pPr eaLnBrk="1" hangingPunct="1">
                <a:spcBef>
                  <a:spcPct val="0"/>
                </a:spcBef>
                <a:buClrTx/>
                <a:buSzTx/>
                <a:buFontTx/>
                <a:buNone/>
                <a:defRPr/>
              </a:pPr>
              <a:t>23</a:t>
            </a:fld>
            <a:endParaRPr lang="en-US" altLang="en-US" sz="1400">
              <a:solidFill>
                <a:srgbClr val="464653"/>
              </a:solidFill>
              <a:latin typeface="Arial" charset="0"/>
            </a:endParaRPr>
          </a:p>
        </p:txBody>
      </p:sp>
    </p:spTree>
    <p:extLst>
      <p:ext uri="{BB962C8B-B14F-4D97-AF65-F5344CB8AC3E}">
        <p14:creationId xmlns:p14="http://schemas.microsoft.com/office/powerpoint/2010/main" val="3453031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EEF Toolkit Strategies</a:t>
            </a:r>
          </a:p>
        </p:txBody>
      </p:sp>
      <p:sp>
        <p:nvSpPr>
          <p:cNvPr id="3" name="Content Placeholder 2"/>
          <p:cNvSpPr>
            <a:spLocks noGrp="1"/>
          </p:cNvSpPr>
          <p:nvPr>
            <p:ph sz="half" idx="1"/>
          </p:nvPr>
        </p:nvSpPr>
        <p:spPr>
          <a:xfrm>
            <a:off x="457200" y="1600200"/>
            <a:ext cx="4038600" cy="4709120"/>
          </a:xfrm>
        </p:spPr>
        <p:txBody>
          <a:bodyPr/>
          <a:lstStyle/>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Arts participation</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Aspiration interventions</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Behaviour interventions</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Block scheduling</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Collaborative learning</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Digital technology</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Early years intervention</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Extending school time</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Feedback</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Homework (Primary)</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Homework (Secondary)</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Individualised instruction</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Learning styles</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Mastery learning</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Mentoring</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Meta-cognition and self-regulation</a:t>
            </a:r>
          </a:p>
          <a:p>
            <a:pPr lvl="0">
              <a:lnSpc>
                <a:spcPct val="107000"/>
              </a:lnSpc>
              <a:spcAft>
                <a:spcPts val="0"/>
              </a:spcAft>
              <a:buFont typeface="+mj-lt"/>
              <a:buAutoNum type="arabicPeriod"/>
              <a:tabLst>
                <a:tab pos="457200" algn="l"/>
              </a:tabLst>
            </a:pPr>
            <a:r>
              <a:rPr lang="en-GB" sz="1400" dirty="0">
                <a:latin typeface="Arial" panose="020B0604020202020204" pitchFamily="34" charset="0"/>
                <a:ea typeface="Calibri" panose="020F0502020204030204" pitchFamily="34" charset="0"/>
                <a:cs typeface="Arial" panose="020B0604020202020204" pitchFamily="34" charset="0"/>
              </a:rPr>
              <a:t>One to one tuition</a:t>
            </a:r>
            <a:endParaRPr lang="en-GB" sz="14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4648200" y="1600200"/>
            <a:ext cx="4038600" cy="4709120"/>
          </a:xfrm>
        </p:spPr>
        <p:txBody>
          <a:bodyPr/>
          <a:lstStyle/>
          <a:p>
            <a:pPr marL="0" indent="0">
              <a:buNone/>
            </a:pPr>
            <a:r>
              <a:rPr lang="en-GB" sz="1400" dirty="0"/>
              <a:t>18.	Oral language interventions</a:t>
            </a:r>
          </a:p>
          <a:p>
            <a:pPr marL="0" indent="0">
              <a:buNone/>
            </a:pPr>
            <a:r>
              <a:rPr lang="en-GB" sz="1400" dirty="0"/>
              <a:t>19.	Outdoor adventure learning</a:t>
            </a:r>
          </a:p>
          <a:p>
            <a:pPr marL="0" indent="0">
              <a:buNone/>
            </a:pPr>
            <a:r>
              <a:rPr lang="en-GB" sz="1400" dirty="0"/>
              <a:t>20.	Parental involvement</a:t>
            </a:r>
          </a:p>
          <a:p>
            <a:pPr marL="0" indent="0">
              <a:buNone/>
            </a:pPr>
            <a:r>
              <a:rPr lang="en-GB" sz="1400" dirty="0"/>
              <a:t>21.	Peer tutoring</a:t>
            </a:r>
          </a:p>
          <a:p>
            <a:pPr marL="0" indent="0">
              <a:buNone/>
            </a:pPr>
            <a:r>
              <a:rPr lang="en-GB" sz="1400" dirty="0"/>
              <a:t>22.	Performance pay</a:t>
            </a:r>
          </a:p>
          <a:p>
            <a:pPr marL="0" indent="0">
              <a:buNone/>
            </a:pPr>
            <a:r>
              <a:rPr lang="en-GB" sz="1400" dirty="0"/>
              <a:t>23.	Phonics</a:t>
            </a:r>
          </a:p>
          <a:p>
            <a:pPr marL="0" indent="0">
              <a:buNone/>
            </a:pPr>
            <a:r>
              <a:rPr lang="en-GB" sz="1400" dirty="0"/>
              <a:t>24.	Physical environment</a:t>
            </a:r>
          </a:p>
          <a:p>
            <a:pPr marL="0" indent="0">
              <a:buNone/>
            </a:pPr>
            <a:r>
              <a:rPr lang="en-GB" sz="1400" dirty="0"/>
              <a:t>25.	Reading comprehension strategies</a:t>
            </a:r>
          </a:p>
          <a:p>
            <a:pPr marL="0" indent="0">
              <a:buNone/>
            </a:pPr>
            <a:r>
              <a:rPr lang="en-GB" sz="1400" dirty="0"/>
              <a:t>26.	Reducing class size</a:t>
            </a:r>
          </a:p>
          <a:p>
            <a:pPr marL="0" indent="0">
              <a:buNone/>
            </a:pPr>
            <a:r>
              <a:rPr lang="en-GB" sz="1400" dirty="0"/>
              <a:t>27.	Repeating a year</a:t>
            </a:r>
          </a:p>
          <a:p>
            <a:pPr marL="0" indent="0">
              <a:buNone/>
            </a:pPr>
            <a:r>
              <a:rPr lang="en-GB" sz="1400" dirty="0"/>
              <a:t>28.	School uniform</a:t>
            </a:r>
          </a:p>
          <a:p>
            <a:pPr marL="0" indent="0">
              <a:buNone/>
            </a:pPr>
            <a:r>
              <a:rPr lang="en-GB" sz="1400" dirty="0"/>
              <a:t>29.	Setting or streaming</a:t>
            </a:r>
          </a:p>
          <a:p>
            <a:pPr marL="0" indent="0">
              <a:buNone/>
            </a:pPr>
            <a:r>
              <a:rPr lang="en-GB" sz="1400" dirty="0"/>
              <a:t>30.	Small group tuition</a:t>
            </a:r>
          </a:p>
          <a:p>
            <a:pPr marL="0" indent="0">
              <a:buNone/>
            </a:pPr>
            <a:r>
              <a:rPr lang="en-GB" sz="1400" dirty="0"/>
              <a:t>31.	Social and emotional learning</a:t>
            </a:r>
          </a:p>
          <a:p>
            <a:pPr marL="0" indent="0">
              <a:buNone/>
            </a:pPr>
            <a:r>
              <a:rPr lang="en-GB" sz="1400" dirty="0"/>
              <a:t>32.	Sports participation</a:t>
            </a:r>
          </a:p>
          <a:p>
            <a:pPr marL="0" indent="0">
              <a:buNone/>
            </a:pPr>
            <a:r>
              <a:rPr lang="en-GB" sz="1400" dirty="0"/>
              <a:t>33.	Summer schools</a:t>
            </a:r>
          </a:p>
          <a:p>
            <a:pPr marL="0" indent="0">
              <a:buNone/>
            </a:pPr>
            <a:r>
              <a:rPr lang="en-GB" sz="1400" dirty="0"/>
              <a:t>34.	Teaching assistants</a:t>
            </a:r>
          </a:p>
        </p:txBody>
      </p:sp>
    </p:spTree>
    <p:extLst>
      <p:ext uri="{BB962C8B-B14F-4D97-AF65-F5344CB8AC3E}">
        <p14:creationId xmlns:p14="http://schemas.microsoft.com/office/powerpoint/2010/main" val="564416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042988" y="476672"/>
            <a:ext cx="6913388" cy="720080"/>
          </a:xfrm>
        </p:spPr>
        <p:txBody>
          <a:bodyPr/>
          <a:lstStyle/>
          <a:p>
            <a:pPr algn="ctr" eaLnBrk="1" hangingPunct="1"/>
            <a:r>
              <a:rPr lang="en-US" altLang="en-US" sz="3600" b="1" dirty="0">
                <a:latin typeface="Gill Sans" pitchFamily="-112" charset="0"/>
                <a:ea typeface="ＭＳ Ｐゴシック" pitchFamily="34" charset="-128"/>
                <a:cs typeface="Gill Sans" pitchFamily="-112" charset="0"/>
              </a:rPr>
              <a:t>EEF Toolkit Strategies</a:t>
            </a:r>
          </a:p>
        </p:txBody>
      </p:sp>
      <p:graphicFrame>
        <p:nvGraphicFramePr>
          <p:cNvPr id="2" name="Content Placeholder 1"/>
          <p:cNvGraphicFramePr>
            <a:graphicFrameLocks noGrp="1"/>
          </p:cNvGraphicFramePr>
          <p:nvPr>
            <p:ph sz="quarter" idx="4294967295"/>
            <p:extLst/>
          </p:nvPr>
        </p:nvGraphicFramePr>
        <p:xfrm>
          <a:off x="1116013" y="1341438"/>
          <a:ext cx="6588125"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fontAlgn="auto" hangingPunct="1">
              <a:spcBef>
                <a:spcPct val="0"/>
              </a:spcBef>
              <a:spcAft>
                <a:spcPts val="0"/>
              </a:spcAft>
              <a:buClrTx/>
              <a:buSzTx/>
              <a:buFontTx/>
              <a:buNone/>
              <a:defRPr/>
            </a:pPr>
            <a:fld id="{1F68344D-E5B3-4DAC-9588-FEB461ADE25F}" type="slidenum">
              <a:rPr lang="en-US" altLang="en-US" sz="1400" kern="0" smtClean="0">
                <a:solidFill>
                  <a:srgbClr val="464653"/>
                </a:solidFill>
                <a:latin typeface="Arial" charset="0"/>
              </a:rPr>
              <a:pPr eaLnBrk="1" fontAlgn="auto" hangingPunct="1">
                <a:spcBef>
                  <a:spcPct val="0"/>
                </a:spcBef>
                <a:spcAft>
                  <a:spcPts val="0"/>
                </a:spcAft>
                <a:buClrTx/>
                <a:buSzTx/>
                <a:buFontTx/>
                <a:buNone/>
                <a:defRPr/>
              </a:pPr>
              <a:t>25</a:t>
            </a:fld>
            <a:endParaRPr lang="en-US" altLang="en-US" sz="1400" kern="0">
              <a:solidFill>
                <a:srgbClr val="464653"/>
              </a:solidFill>
              <a:latin typeface="Arial" charset="0"/>
            </a:endParaRPr>
          </a:p>
        </p:txBody>
      </p:sp>
    </p:spTree>
    <p:extLst>
      <p:ext uri="{BB962C8B-B14F-4D97-AF65-F5344CB8AC3E}">
        <p14:creationId xmlns:p14="http://schemas.microsoft.com/office/powerpoint/2010/main" val="2999985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48680"/>
            <a:ext cx="5843588" cy="720080"/>
          </a:xfrm>
        </p:spPr>
        <p:txBody>
          <a:bodyPr>
            <a:normAutofit/>
          </a:bodyPr>
          <a:lstStyle/>
          <a:p>
            <a:r>
              <a:rPr lang="en-GB" sz="3200" dirty="0"/>
              <a:t>EEF Toolkit</a:t>
            </a:r>
          </a:p>
        </p:txBody>
      </p:sp>
      <p:sp>
        <p:nvSpPr>
          <p:cNvPr id="2" name="Slide Number Placeholder 1"/>
          <p:cNvSpPr>
            <a:spLocks noGrp="1"/>
          </p:cNvSpPr>
          <p:nvPr>
            <p:ph type="sldNum" sz="quarter" idx="12"/>
          </p:nvPr>
        </p:nvSpPr>
        <p:spPr/>
        <p:txBody>
          <a:bodyPr/>
          <a:lstStyle/>
          <a:p>
            <a:pPr>
              <a:defRPr/>
            </a:pPr>
            <a:fld id="{1DE5D352-1000-4FA0-B28C-6404FA3B6E1E}" type="slidenum">
              <a:rPr lang="en-US" smtClean="0">
                <a:solidFill>
                  <a:prstClr val="black">
                    <a:tint val="75000"/>
                  </a:prstClr>
                </a:solidFill>
              </a:rPr>
              <a:pPr>
                <a:defRPr/>
              </a:pPr>
              <a:t>26</a:t>
            </a:fld>
            <a:endParaRPr lang="en-US">
              <a:solidFill>
                <a:prstClr val="black">
                  <a:tint val="75000"/>
                </a:prstClr>
              </a:solidFill>
            </a:endParaRPr>
          </a:p>
        </p:txBody>
      </p:sp>
      <p:pic>
        <p:nvPicPr>
          <p:cNvPr id="6" name="Picture 5" descr="Screen Shot 2014-03-06 at 17.13.24.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8794" y="1700807"/>
            <a:ext cx="4553206" cy="4751171"/>
          </a:xfrm>
          <a:prstGeom prst="rect">
            <a:avLst/>
          </a:prstGeom>
        </p:spPr>
      </p:pic>
      <p:pic>
        <p:nvPicPr>
          <p:cNvPr id="7" name="Picture 6" descr="Screen Shot 2014-03-06 at 17.13.44.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0" y="1700808"/>
            <a:ext cx="4536504" cy="4739536"/>
          </a:xfrm>
          <a:prstGeom prst="rect">
            <a:avLst/>
          </a:prstGeom>
        </p:spPr>
      </p:pic>
    </p:spTree>
    <p:extLst>
      <p:ext uri="{BB962C8B-B14F-4D97-AF65-F5344CB8AC3E}">
        <p14:creationId xmlns:p14="http://schemas.microsoft.com/office/powerpoint/2010/main" val="1560179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187451" y="476673"/>
            <a:ext cx="6552902" cy="648072"/>
          </a:xfrm>
        </p:spPr>
        <p:txBody>
          <a:bodyPr/>
          <a:lstStyle/>
          <a:p>
            <a:pPr algn="ctr" eaLnBrk="1" hangingPunct="1">
              <a:defRPr/>
            </a:pPr>
            <a:r>
              <a:rPr lang="en-GB" sz="2800" b="1" dirty="0">
                <a:latin typeface="+mn-lt"/>
                <a:ea typeface="ＭＳ Ｐゴシック" pitchFamily="34" charset="-128"/>
                <a:cs typeface="Gill Sans" pitchFamily="-112" charset="0"/>
              </a:rPr>
              <a:t>Using teaching assistants effectively</a:t>
            </a:r>
            <a:endParaRPr lang="en-US" sz="2800" b="1" dirty="0">
              <a:latin typeface="+mn-lt"/>
              <a:ea typeface="ＭＳ Ｐゴシック" pitchFamily="34" charset="-128"/>
              <a:cs typeface="Gill Sans" pitchFamily="-112" charset="0"/>
            </a:endParaRPr>
          </a:p>
        </p:txBody>
      </p:sp>
      <p:sp>
        <p:nvSpPr>
          <p:cNvPr id="17411" name="Rectangle 3"/>
          <p:cNvSpPr>
            <a:spLocks noGrp="1" noChangeArrowheads="1"/>
          </p:cNvSpPr>
          <p:nvPr>
            <p:ph sz="quarter" idx="4294967295"/>
          </p:nvPr>
        </p:nvSpPr>
        <p:spPr>
          <a:xfrm>
            <a:off x="1187450" y="1268760"/>
            <a:ext cx="6659563" cy="4897090"/>
          </a:xfrm>
        </p:spPr>
        <p:txBody>
          <a:bodyPr/>
          <a:lstStyle/>
          <a:p>
            <a:pPr eaLnBrk="1" hangingPunct="1">
              <a:buFont typeface="Wingdings 3" pitchFamily="-112" charset="2"/>
              <a:buChar char=""/>
              <a:defRPr/>
            </a:pPr>
            <a:r>
              <a:rPr lang="en-GB" sz="2000" dirty="0"/>
              <a:t>The DISS project: </a:t>
            </a:r>
            <a:r>
              <a:rPr lang="en-GB" sz="2000" b="1" dirty="0"/>
              <a:t>Deployment and Impact of Support Staff </a:t>
            </a:r>
            <a:r>
              <a:rPr lang="en-GB" sz="2000" dirty="0">
                <a:hlinkClick r:id="rId2"/>
              </a:rPr>
              <a:t>www.oxfordprimary.co.uk</a:t>
            </a:r>
            <a:endParaRPr lang="en-GB" sz="2000" dirty="0"/>
          </a:p>
          <a:p>
            <a:pPr eaLnBrk="1" hangingPunct="1">
              <a:buFont typeface="Wingdings 3" pitchFamily="-112" charset="2"/>
              <a:buChar char=""/>
              <a:defRPr/>
            </a:pPr>
            <a:r>
              <a:rPr lang="en-GB" sz="2000" dirty="0">
                <a:hlinkClick r:id="rId3"/>
              </a:rPr>
              <a:t>http://fdslive.oup.com/www.oup.com/oxed/primary/literacy/osi_teaching_assistants_report_web.pdf?region=uk</a:t>
            </a:r>
            <a:r>
              <a:rPr lang="en-GB" sz="2000" dirty="0"/>
              <a:t> </a:t>
            </a:r>
          </a:p>
          <a:p>
            <a:pPr eaLnBrk="1" hangingPunct="1">
              <a:buFont typeface="Wingdings 3" pitchFamily="-112" charset="2"/>
              <a:buChar char=""/>
              <a:defRPr/>
            </a:pPr>
            <a:endParaRPr lang="en-GB" sz="2000" dirty="0"/>
          </a:p>
          <a:p>
            <a:pPr eaLnBrk="1" hangingPunct="1">
              <a:buFont typeface="Wingdings 3" pitchFamily="-112" charset="2"/>
              <a:buChar char=""/>
              <a:defRPr/>
            </a:pPr>
            <a:r>
              <a:rPr lang="en-GB" sz="2000" b="1" dirty="0"/>
              <a:t>EEF report on Making Best Use of Teaching Assistants </a:t>
            </a:r>
            <a:r>
              <a:rPr lang="en-GB" sz="2000" dirty="0">
                <a:hlinkClick r:id="rId4"/>
              </a:rPr>
              <a:t>http://educationendowmentfoundation.org.uk/uploads/pdf/TA_Guidance_Report_Interactive.pdf</a:t>
            </a:r>
            <a:r>
              <a:rPr lang="en-GB" sz="2000" dirty="0"/>
              <a:t> (March 2015)</a:t>
            </a:r>
          </a:p>
          <a:p>
            <a:pPr eaLnBrk="1" hangingPunct="1">
              <a:buFont typeface="Wingdings 3" pitchFamily="-112" charset="2"/>
              <a:buChar char=""/>
              <a:defRPr/>
            </a:pPr>
            <a:endParaRPr lang="en-GB" sz="2000" dirty="0"/>
          </a:p>
          <a:p>
            <a:pPr eaLnBrk="1" hangingPunct="1">
              <a:buFont typeface="Wingdings 3" pitchFamily="-112" charset="2"/>
              <a:buChar char=""/>
              <a:defRPr/>
            </a:pPr>
            <a:r>
              <a:rPr lang="en-GB" sz="2000" b="1" dirty="0"/>
              <a:t>Maximising the impact of teaching assistants website:</a:t>
            </a:r>
            <a:r>
              <a:rPr lang="en-GB" sz="2000" dirty="0"/>
              <a:t> </a:t>
            </a:r>
            <a:r>
              <a:rPr lang="en-GB" sz="2000" dirty="0">
                <a:hlinkClick r:id="rId5"/>
              </a:rPr>
              <a:t>http://maximisingtas.co.uk/</a:t>
            </a:r>
            <a:r>
              <a:rPr lang="en-GB" sz="2000" dirty="0"/>
              <a:t> </a:t>
            </a:r>
          </a:p>
          <a:p>
            <a:pPr eaLnBrk="1" hangingPunct="1">
              <a:buFont typeface="Wingdings 3" pitchFamily="-112" charset="2"/>
              <a:buChar char=""/>
              <a:defRPr/>
            </a:pPr>
            <a:endParaRPr lang="en-GB" sz="2000" dirty="0">
              <a:solidFill>
                <a:srgbClr val="FF0000"/>
              </a:solidFill>
            </a:endParaRPr>
          </a:p>
          <a:p>
            <a:pPr eaLnBrk="1" hangingPunct="1">
              <a:buFont typeface="Wingdings 3" pitchFamily="-112" charset="2"/>
              <a:buChar char=""/>
              <a:defRPr/>
            </a:pPr>
            <a:r>
              <a:rPr lang="en-GB" sz="2000" b="1" dirty="0">
                <a:solidFill>
                  <a:srgbClr val="FF0000"/>
                </a:solidFill>
              </a:rPr>
              <a:t>What </a:t>
            </a:r>
            <a:r>
              <a:rPr lang="en-GB" sz="2000" b="1" u="sng" dirty="0">
                <a:solidFill>
                  <a:srgbClr val="FF0000"/>
                </a:solidFill>
              </a:rPr>
              <a:t>impact</a:t>
            </a:r>
            <a:r>
              <a:rPr lang="en-GB" sz="2000" b="1" dirty="0">
                <a:solidFill>
                  <a:srgbClr val="FF0000"/>
                </a:solidFill>
              </a:rPr>
              <a:t> are your teaching assistants making?</a:t>
            </a:r>
          </a:p>
          <a:p>
            <a:pPr marL="0" indent="0" eaLnBrk="1" hangingPunct="1">
              <a:buNone/>
              <a:defRPr/>
            </a:pPr>
            <a:endParaRPr lang="en-GB" sz="2000" dirty="0">
              <a:solidFill>
                <a:srgbClr val="FF0000"/>
              </a:solidFill>
            </a:endParaRPr>
          </a:p>
          <a:p>
            <a:pPr eaLnBrk="1" hangingPunct="1">
              <a:buFont typeface="Wingdings 3" pitchFamily="-112" charset="2"/>
              <a:buChar char=""/>
              <a:defRPr/>
            </a:pPr>
            <a:endParaRPr lang="en-GB" sz="2400" dirty="0"/>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5E00B8EF-9684-439F-89BB-4800D4DCBDE2}" type="slidenum">
              <a:rPr lang="en-US" altLang="en-US" sz="1400" smtClean="0">
                <a:solidFill>
                  <a:srgbClr val="464653"/>
                </a:solidFill>
                <a:latin typeface="Arial" charset="0"/>
              </a:rPr>
              <a:pPr eaLnBrk="1" hangingPunct="1">
                <a:spcBef>
                  <a:spcPct val="0"/>
                </a:spcBef>
                <a:buClrTx/>
                <a:buSzTx/>
                <a:buFontTx/>
                <a:buNone/>
              </a:pPr>
              <a:t>27</a:t>
            </a:fld>
            <a:endParaRPr lang="en-US" altLang="en-US" sz="1400">
              <a:solidFill>
                <a:srgbClr val="464653"/>
              </a:solidFill>
              <a:latin typeface="Arial" charset="0"/>
            </a:endParaRPr>
          </a:p>
        </p:txBody>
      </p:sp>
    </p:spTree>
    <p:extLst>
      <p:ext uri="{BB962C8B-B14F-4D97-AF65-F5344CB8AC3E}">
        <p14:creationId xmlns:p14="http://schemas.microsoft.com/office/powerpoint/2010/main" val="3235307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187450" y="404664"/>
            <a:ext cx="6659563" cy="648072"/>
          </a:xfrm>
        </p:spPr>
        <p:txBody>
          <a:bodyPr/>
          <a:lstStyle/>
          <a:p>
            <a:pPr algn="ctr" eaLnBrk="1" hangingPunct="1">
              <a:defRPr/>
            </a:pPr>
            <a:r>
              <a:rPr lang="en-GB" sz="2800" b="1" dirty="0">
                <a:latin typeface="+mn-lt"/>
                <a:ea typeface="ＭＳ Ｐゴシック" pitchFamily="34" charset="-128"/>
                <a:cs typeface="Gill Sans" pitchFamily="-112" charset="0"/>
              </a:rPr>
              <a:t>Using teaching assistants effectively</a:t>
            </a:r>
            <a:endParaRPr lang="en-US" sz="2800" b="1" dirty="0">
              <a:latin typeface="+mn-lt"/>
              <a:ea typeface="ＭＳ Ｐゴシック" pitchFamily="34" charset="-128"/>
              <a:cs typeface="Gill Sans" pitchFamily="-112" charset="0"/>
            </a:endParaRPr>
          </a:p>
        </p:txBody>
      </p:sp>
      <p:sp>
        <p:nvSpPr>
          <p:cNvPr id="17411" name="Rectangle 3"/>
          <p:cNvSpPr>
            <a:spLocks noGrp="1" noChangeArrowheads="1"/>
          </p:cNvSpPr>
          <p:nvPr>
            <p:ph sz="quarter" idx="4294967295"/>
          </p:nvPr>
        </p:nvSpPr>
        <p:spPr>
          <a:xfrm>
            <a:off x="1187450" y="1124744"/>
            <a:ext cx="6659563" cy="5041106"/>
          </a:xfrm>
        </p:spPr>
        <p:txBody>
          <a:bodyPr/>
          <a:lstStyle/>
          <a:p>
            <a:pPr marL="0" indent="0" eaLnBrk="1" hangingPunct="1">
              <a:buNone/>
              <a:defRPr/>
            </a:pPr>
            <a:r>
              <a:rPr lang="en-GB" sz="2400" dirty="0">
                <a:solidFill>
                  <a:srgbClr val="FF0000"/>
                </a:solidFill>
              </a:rPr>
              <a:t>EEF/TES free online course</a:t>
            </a:r>
            <a:r>
              <a:rPr lang="en-GB" sz="2400" dirty="0"/>
              <a:t> </a:t>
            </a:r>
          </a:p>
          <a:p>
            <a:pPr eaLnBrk="1" hangingPunct="1">
              <a:buFont typeface="Wingdings 3" pitchFamily="-112" charset="2"/>
              <a:buChar char=""/>
              <a:defRPr/>
            </a:pPr>
            <a:r>
              <a:rPr lang="en-GB" sz="2400" dirty="0"/>
              <a:t>Practical examples of good practice in TA deployment </a:t>
            </a:r>
            <a:r>
              <a:rPr lang="en-GB" sz="2000" dirty="0">
                <a:hlinkClick r:id="rId2"/>
              </a:rPr>
              <a:t>https://educationendowmentfoundation.org.uk/resources/making-best-use-of-teaching-assistants/ta-online-course/</a:t>
            </a:r>
            <a:r>
              <a:rPr lang="en-GB" sz="2000" dirty="0"/>
              <a:t> </a:t>
            </a:r>
          </a:p>
          <a:p>
            <a:pPr eaLnBrk="1" hangingPunct="1">
              <a:buFont typeface="Wingdings 3" pitchFamily="-112" charset="2"/>
              <a:buChar char=""/>
              <a:defRPr/>
            </a:pPr>
            <a:r>
              <a:rPr lang="en-GB" sz="2400" dirty="0"/>
              <a:t>Alongside the course, there is a free pack of resources, including:</a:t>
            </a:r>
          </a:p>
          <a:p>
            <a:pPr lvl="1" eaLnBrk="1" hangingPunct="1">
              <a:buFont typeface="Wingdings 3" pitchFamily="-112" charset="2"/>
              <a:buChar char=""/>
              <a:defRPr/>
            </a:pPr>
            <a:r>
              <a:rPr lang="en-GB" sz="2000" dirty="0">
                <a:solidFill>
                  <a:srgbClr val="0070C0"/>
                </a:solidFill>
              </a:rPr>
              <a:t>A list of six TA-led projects that have shown a marked positive impact on pupil’s learning;</a:t>
            </a:r>
          </a:p>
          <a:p>
            <a:pPr lvl="1" eaLnBrk="1" hangingPunct="1">
              <a:buFont typeface="Wingdings 3" pitchFamily="-112" charset="2"/>
              <a:buChar char=""/>
              <a:defRPr/>
            </a:pPr>
            <a:r>
              <a:rPr lang="en-GB" sz="2000" dirty="0">
                <a:solidFill>
                  <a:srgbClr val="0070C0"/>
                </a:solidFill>
              </a:rPr>
              <a:t>The EEF guidance report on making best use of TAs;</a:t>
            </a:r>
          </a:p>
          <a:p>
            <a:pPr lvl="1" eaLnBrk="1" hangingPunct="1">
              <a:buFont typeface="Wingdings 3" pitchFamily="-112" charset="2"/>
              <a:buChar char=""/>
              <a:defRPr/>
            </a:pPr>
            <a:r>
              <a:rPr lang="en-GB" sz="2000" dirty="0">
                <a:solidFill>
                  <a:srgbClr val="0070C0"/>
                </a:solidFill>
              </a:rPr>
              <a:t>An online audit tool, Red Amber Green (RAG) self-assessment, interventions ‘health-check’ and a suggested change process.</a:t>
            </a:r>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5E00B8EF-9684-439F-89BB-4800D4DCBDE2}" type="slidenum">
              <a:rPr lang="en-US" altLang="en-US" sz="1400" smtClean="0">
                <a:solidFill>
                  <a:srgbClr val="464653"/>
                </a:solidFill>
                <a:latin typeface="Arial" charset="0"/>
              </a:rPr>
              <a:pPr eaLnBrk="1" hangingPunct="1">
                <a:spcBef>
                  <a:spcPct val="0"/>
                </a:spcBef>
                <a:buClrTx/>
                <a:buSzTx/>
                <a:buFontTx/>
                <a:buNone/>
              </a:pPr>
              <a:t>28</a:t>
            </a:fld>
            <a:endParaRPr lang="en-US" altLang="en-US" sz="1400">
              <a:solidFill>
                <a:srgbClr val="464653"/>
              </a:solidFill>
              <a:latin typeface="Arial" charset="0"/>
            </a:endParaRPr>
          </a:p>
        </p:txBody>
      </p:sp>
    </p:spTree>
    <p:extLst>
      <p:ext uri="{BB962C8B-B14F-4D97-AF65-F5344CB8AC3E}">
        <p14:creationId xmlns:p14="http://schemas.microsoft.com/office/powerpoint/2010/main" val="3998622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042988" y="548680"/>
            <a:ext cx="6913388" cy="648072"/>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Building blocks of success with PP</a:t>
            </a:r>
            <a:endParaRPr lang="en-US" altLang="en-US" sz="2800" b="1" dirty="0">
              <a:latin typeface="Gill Sans" pitchFamily="-112" charset="0"/>
              <a:ea typeface="ＭＳ Ｐゴシック" pitchFamily="34" charset="-128"/>
              <a:cs typeface="Gill Sans" pitchFamily="-112" charset="0"/>
            </a:endParaRPr>
          </a:p>
        </p:txBody>
      </p:sp>
      <p:sp>
        <p:nvSpPr>
          <p:cNvPr id="10243" name="Rectangle 3"/>
          <p:cNvSpPr>
            <a:spLocks noGrp="1" noChangeArrowheads="1"/>
          </p:cNvSpPr>
          <p:nvPr>
            <p:ph sz="quarter" idx="4294967295"/>
          </p:nvPr>
        </p:nvSpPr>
        <p:spPr>
          <a:xfrm>
            <a:off x="1115616" y="1268760"/>
            <a:ext cx="6984776" cy="5040559"/>
          </a:xfrm>
        </p:spPr>
        <p:txBody>
          <a:bodyPr/>
          <a:lstStyle/>
          <a:p>
            <a:pPr marL="0" indent="0">
              <a:buNone/>
            </a:pPr>
            <a:r>
              <a:rPr lang="en-GB" b="1" dirty="0">
                <a:solidFill>
                  <a:srgbClr val="444444"/>
                </a:solidFill>
                <a:latin typeface="Gill Sans"/>
              </a:rPr>
              <a:t>School culture</a:t>
            </a:r>
            <a:endParaRPr lang="en-GB" sz="2000" dirty="0">
              <a:solidFill>
                <a:srgbClr val="444444"/>
              </a:solidFill>
              <a:latin typeface="Gill Sans"/>
            </a:endParaRPr>
          </a:p>
          <a:p>
            <a:pPr>
              <a:buFont typeface="Wingdings" panose="05000000000000000000" pitchFamily="2" charset="2"/>
              <a:buChar char="ü"/>
            </a:pPr>
            <a:r>
              <a:rPr lang="en-GB" sz="2000" dirty="0">
                <a:solidFill>
                  <a:srgbClr val="444444"/>
                </a:solidFill>
                <a:latin typeface="Gill Sans"/>
              </a:rPr>
              <a:t>An ethos of attainment for all pupils</a:t>
            </a:r>
          </a:p>
          <a:p>
            <a:pPr>
              <a:buFont typeface="Wingdings" panose="05000000000000000000" pitchFamily="2" charset="2"/>
              <a:buChar char="ü"/>
            </a:pPr>
            <a:r>
              <a:rPr lang="en-GB" sz="2000" dirty="0">
                <a:solidFill>
                  <a:srgbClr val="444444"/>
                </a:solidFill>
                <a:latin typeface="Gill Sans"/>
              </a:rPr>
              <a:t>An unerring focus on high quality teaching</a:t>
            </a:r>
          </a:p>
          <a:p>
            <a:pPr>
              <a:buFont typeface="Wingdings" panose="05000000000000000000" pitchFamily="2" charset="2"/>
              <a:buChar char="ü"/>
            </a:pPr>
            <a:r>
              <a:rPr lang="en-GB" sz="2000" dirty="0">
                <a:solidFill>
                  <a:srgbClr val="444444"/>
                </a:solidFill>
                <a:latin typeface="Gill Sans"/>
              </a:rPr>
              <a:t>High aspirations and expectations</a:t>
            </a:r>
          </a:p>
          <a:p>
            <a:pPr>
              <a:buFont typeface="Wingdings" panose="05000000000000000000" pitchFamily="2" charset="2"/>
              <a:buChar char="ü"/>
            </a:pPr>
            <a:r>
              <a:rPr lang="en-GB" sz="2000" dirty="0">
                <a:solidFill>
                  <a:srgbClr val="444444"/>
                </a:solidFill>
                <a:latin typeface="Gill Sans"/>
              </a:rPr>
              <a:t>100 per cent buy-in from all staff</a:t>
            </a:r>
          </a:p>
          <a:p>
            <a:pPr>
              <a:buFont typeface="Wingdings" panose="05000000000000000000" pitchFamily="2" charset="2"/>
              <a:buChar char="ü"/>
            </a:pPr>
            <a:r>
              <a:rPr lang="en-GB" sz="2000" dirty="0">
                <a:solidFill>
                  <a:srgbClr val="444444"/>
                </a:solidFill>
                <a:latin typeface="Gill Sans"/>
              </a:rPr>
              <a:t>Evidence (especially the EEF Toolkit) is used to decide on which strategies are likely to be most effective in overcoming the barriers to learning of disadvantaged pupils. Particular consideration is given to high-impact, low-cost strategies.</a:t>
            </a:r>
          </a:p>
          <a:p>
            <a:pPr>
              <a:buFont typeface="Wingdings" panose="05000000000000000000" pitchFamily="2" charset="2"/>
              <a:buChar char="ü"/>
            </a:pPr>
            <a:r>
              <a:rPr lang="en-GB" sz="2000" dirty="0">
                <a:solidFill>
                  <a:srgbClr val="444444"/>
                </a:solidFill>
                <a:latin typeface="Gill Sans"/>
              </a:rPr>
              <a:t>Able to demonstrate positive impact of all strategies</a:t>
            </a:r>
          </a:p>
          <a:p>
            <a:pPr>
              <a:buFont typeface="Wingdings" panose="05000000000000000000" pitchFamily="2" charset="2"/>
              <a:buChar char="ü"/>
            </a:pPr>
            <a:r>
              <a:rPr lang="en-GB" sz="2000" dirty="0">
                <a:solidFill>
                  <a:srgbClr val="444444"/>
                </a:solidFill>
                <a:latin typeface="Gill Sans"/>
              </a:rPr>
              <a:t>In-depth training for all staff on chosen strategies</a:t>
            </a:r>
          </a:p>
          <a:p>
            <a:pPr>
              <a:buFont typeface="Wingdings" panose="05000000000000000000" pitchFamily="2" charset="2"/>
              <a:buChar char="ü"/>
            </a:pPr>
            <a:r>
              <a:rPr lang="en-GB" sz="2000" dirty="0">
                <a:solidFill>
                  <a:srgbClr val="444444"/>
                </a:solidFill>
                <a:latin typeface="Gill Sans"/>
              </a:rPr>
              <a:t>Every effort is made to engage parents/ carers in the education and progress of their child</a:t>
            </a:r>
          </a:p>
          <a:p>
            <a:pPr eaLnBrk="1" hangingPunct="1">
              <a:buFont typeface="Wingdings" panose="05000000000000000000" pitchFamily="2" charset="2"/>
              <a:buChar char="ü"/>
            </a:pPr>
            <a:endParaRPr lang="en-GB" altLang="en-US" sz="1800" dirty="0">
              <a:solidFill>
                <a:srgbClr val="0070C0"/>
              </a:solidFill>
              <a:ea typeface="ＭＳ Ｐゴシック" pitchFamily="34" charset="-128"/>
            </a:endParaRP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1F68344D-E5B3-4DAC-9588-FEB461ADE25F}" type="slidenum">
              <a:rPr lang="en-US" altLang="en-US" sz="1400" kern="0" smtClean="0">
                <a:solidFill>
                  <a:srgbClr val="464653"/>
                </a:solidFill>
                <a:latin typeface="Arial" charset="0"/>
              </a:rPr>
              <a:pPr eaLnBrk="1" hangingPunct="1">
                <a:spcBef>
                  <a:spcPct val="0"/>
                </a:spcBef>
                <a:buClrTx/>
                <a:buSzTx/>
                <a:buFontTx/>
                <a:buNone/>
                <a:defRPr/>
              </a:pPr>
              <a:t>29</a:t>
            </a:fld>
            <a:endParaRPr lang="en-US" altLang="en-US" sz="1400" kern="0">
              <a:solidFill>
                <a:srgbClr val="464653"/>
              </a:solidFill>
              <a:latin typeface="Arial" charset="0"/>
            </a:endParaRPr>
          </a:p>
        </p:txBody>
      </p:sp>
    </p:spTree>
    <p:extLst>
      <p:ext uri="{BB962C8B-B14F-4D97-AF65-F5344CB8AC3E}">
        <p14:creationId xmlns:p14="http://schemas.microsoft.com/office/powerpoint/2010/main" val="20585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971551" y="764705"/>
            <a:ext cx="6984826" cy="1008534"/>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Raising achievement and closing the gap: </a:t>
            </a:r>
            <a:br>
              <a:rPr lang="en-GB" altLang="en-US" sz="2800" b="1" dirty="0">
                <a:latin typeface="Gill Sans" pitchFamily="-112" charset="0"/>
                <a:ea typeface="ＭＳ Ｐゴシック" pitchFamily="34" charset="-128"/>
                <a:cs typeface="Gill Sans" pitchFamily="-112" charset="0"/>
              </a:rPr>
            </a:br>
            <a:r>
              <a:rPr lang="en-GB" altLang="en-US" sz="2800" b="1" dirty="0">
                <a:latin typeface="Gill Sans" pitchFamily="-112" charset="0"/>
                <a:ea typeface="ＭＳ Ｐゴシック" pitchFamily="34" charset="-128"/>
                <a:cs typeface="Gill Sans" pitchFamily="-112" charset="0"/>
              </a:rPr>
              <a:t>the priorities </a:t>
            </a:r>
            <a:endParaRPr lang="en-US" altLang="en-US" sz="2800" b="1" dirty="0">
              <a:latin typeface="Gill Sans" pitchFamily="-112" charset="0"/>
              <a:ea typeface="ＭＳ Ｐゴシック" pitchFamily="34" charset="-128"/>
              <a:cs typeface="Gill Sans" pitchFamily="-112" charset="0"/>
            </a:endParaRPr>
          </a:p>
        </p:txBody>
      </p:sp>
      <p:sp>
        <p:nvSpPr>
          <p:cNvPr id="7171" name="Rectangle 3"/>
          <p:cNvSpPr>
            <a:spLocks noGrp="1" noChangeArrowheads="1"/>
          </p:cNvSpPr>
          <p:nvPr>
            <p:ph sz="quarter" idx="4294967295"/>
          </p:nvPr>
        </p:nvSpPr>
        <p:spPr>
          <a:xfrm>
            <a:off x="1042988" y="2132856"/>
            <a:ext cx="6732587" cy="3817094"/>
          </a:xfrm>
        </p:spPr>
        <p:txBody>
          <a:bodyPr/>
          <a:lstStyle/>
          <a:p>
            <a:pPr marL="0" indent="0" algn="ctr" eaLnBrk="1" hangingPunct="1">
              <a:buNone/>
            </a:pPr>
            <a:r>
              <a:rPr lang="en-GB" altLang="en-US" sz="2800" b="1" dirty="0">
                <a:solidFill>
                  <a:srgbClr val="0070C0"/>
                </a:solidFill>
                <a:ea typeface="ＭＳ Ｐゴシック" pitchFamily="34" charset="-128"/>
              </a:rPr>
              <a:t>Raising achievement </a:t>
            </a:r>
          </a:p>
          <a:p>
            <a:pPr marL="0" indent="0" algn="ctr" eaLnBrk="1" hangingPunct="1">
              <a:buNone/>
            </a:pPr>
            <a:r>
              <a:rPr lang="en-GB" altLang="en-US" sz="2800" b="1" dirty="0">
                <a:solidFill>
                  <a:srgbClr val="0070C0"/>
                </a:solidFill>
                <a:ea typeface="ＭＳ Ｐゴシック" pitchFamily="34" charset="-128"/>
              </a:rPr>
              <a:t>and </a:t>
            </a:r>
          </a:p>
          <a:p>
            <a:pPr marL="0" indent="0" algn="ctr" eaLnBrk="1" hangingPunct="1">
              <a:buNone/>
            </a:pPr>
            <a:r>
              <a:rPr lang="en-GB" altLang="en-US" sz="2800" b="1" dirty="0">
                <a:solidFill>
                  <a:srgbClr val="0070C0"/>
                </a:solidFill>
                <a:ea typeface="ＭＳ Ｐゴシック" pitchFamily="34" charset="-128"/>
              </a:rPr>
              <a:t>Closing the gap</a:t>
            </a:r>
          </a:p>
          <a:p>
            <a:pPr marL="0" indent="0" algn="ctr" eaLnBrk="1" hangingPunct="1">
              <a:buNone/>
            </a:pPr>
            <a:endParaRPr lang="en-GB" altLang="en-US" sz="2800" b="1" dirty="0">
              <a:solidFill>
                <a:srgbClr val="0070C0"/>
              </a:solidFill>
              <a:ea typeface="ＭＳ Ｐゴシック" pitchFamily="34" charset="-128"/>
            </a:endParaRPr>
          </a:p>
          <a:p>
            <a:pPr marL="0" indent="0" algn="ctr" eaLnBrk="1" hangingPunct="1">
              <a:buNone/>
            </a:pPr>
            <a:r>
              <a:rPr lang="en-GB" altLang="en-US" sz="2800" b="1" dirty="0">
                <a:solidFill>
                  <a:srgbClr val="FF0000"/>
                </a:solidFill>
                <a:ea typeface="ＭＳ Ｐゴシック" pitchFamily="34" charset="-128"/>
              </a:rPr>
              <a:t>Excellence</a:t>
            </a:r>
          </a:p>
          <a:p>
            <a:pPr marL="0" indent="0" algn="ctr" eaLnBrk="1" hangingPunct="1">
              <a:buNone/>
            </a:pPr>
            <a:r>
              <a:rPr lang="en-GB" altLang="en-US" sz="2800" b="1" dirty="0">
                <a:solidFill>
                  <a:srgbClr val="FF0000"/>
                </a:solidFill>
                <a:ea typeface="ＭＳ Ｐゴシック" pitchFamily="34" charset="-128"/>
              </a:rPr>
              <a:t>and</a:t>
            </a:r>
          </a:p>
          <a:p>
            <a:pPr marL="0" indent="0" algn="ctr" eaLnBrk="1" hangingPunct="1">
              <a:buNone/>
            </a:pPr>
            <a:r>
              <a:rPr lang="en-GB" altLang="en-US" sz="2800" b="1" dirty="0">
                <a:solidFill>
                  <a:srgbClr val="FF0000"/>
                </a:solidFill>
                <a:ea typeface="ＭＳ Ｐゴシック" pitchFamily="34" charset="-128"/>
              </a:rPr>
              <a:t>Equity</a:t>
            </a:r>
          </a:p>
          <a:p>
            <a:pPr marL="0" indent="0" algn="ctr" eaLnBrk="1" hangingPunct="1">
              <a:buNone/>
            </a:pPr>
            <a:endParaRPr lang="en-GB" altLang="en-US" sz="2800" b="1" dirty="0">
              <a:solidFill>
                <a:srgbClr val="FF0000"/>
              </a:solidFill>
              <a:ea typeface="ＭＳ Ｐゴシック" pitchFamily="34" charset="-128"/>
            </a:endParaRPr>
          </a:p>
        </p:txBody>
      </p:sp>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0C08F900-0F02-420E-BD57-028BBCA5F8F8}" type="slidenum">
              <a:rPr lang="en-US" altLang="en-US" sz="1400" smtClean="0">
                <a:solidFill>
                  <a:srgbClr val="464653"/>
                </a:solidFill>
                <a:latin typeface="Arial" charset="0"/>
              </a:rPr>
              <a:pPr eaLnBrk="1" hangingPunct="1">
                <a:spcBef>
                  <a:spcPct val="0"/>
                </a:spcBef>
                <a:buClrTx/>
                <a:buSzTx/>
                <a:buFontTx/>
                <a:buNone/>
              </a:pPr>
              <a:t>3</a:t>
            </a:fld>
            <a:endParaRPr lang="en-US" altLang="en-US" sz="1400">
              <a:solidFill>
                <a:srgbClr val="464653"/>
              </a:solidFill>
              <a:latin typeface="Arial" charset="0"/>
            </a:endParaRPr>
          </a:p>
        </p:txBody>
      </p:sp>
    </p:spTree>
    <p:extLst>
      <p:ext uri="{BB962C8B-B14F-4D97-AF65-F5344CB8AC3E}">
        <p14:creationId xmlns:p14="http://schemas.microsoft.com/office/powerpoint/2010/main" val="3866469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042988" y="548680"/>
            <a:ext cx="6481340" cy="576064"/>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Building blocks of success with PP</a:t>
            </a:r>
            <a:endParaRPr lang="en-US" altLang="en-US" sz="2800" b="1" dirty="0">
              <a:latin typeface="Gill Sans" pitchFamily="-112" charset="0"/>
              <a:ea typeface="ＭＳ Ｐゴシック" pitchFamily="34" charset="-128"/>
              <a:cs typeface="Gill Sans" pitchFamily="-112" charset="0"/>
            </a:endParaRPr>
          </a:p>
        </p:txBody>
      </p:sp>
      <p:sp>
        <p:nvSpPr>
          <p:cNvPr id="10243" name="Rectangle 3"/>
          <p:cNvSpPr>
            <a:spLocks noGrp="1" noChangeArrowheads="1"/>
          </p:cNvSpPr>
          <p:nvPr>
            <p:ph sz="quarter" idx="4294967295"/>
          </p:nvPr>
        </p:nvSpPr>
        <p:spPr>
          <a:xfrm>
            <a:off x="1115616" y="1268760"/>
            <a:ext cx="6588125" cy="5040559"/>
          </a:xfrm>
        </p:spPr>
        <p:txBody>
          <a:bodyPr/>
          <a:lstStyle/>
          <a:p>
            <a:pPr marL="0" lvl="0" indent="0">
              <a:buNone/>
            </a:pPr>
            <a:r>
              <a:rPr lang="en-GB" b="1" dirty="0">
                <a:solidFill>
                  <a:srgbClr val="444444"/>
                </a:solidFill>
                <a:latin typeface="Gill Sans"/>
              </a:rPr>
              <a:t>Individual support</a:t>
            </a:r>
            <a:endParaRPr lang="en-GB" dirty="0">
              <a:solidFill>
                <a:srgbClr val="444444"/>
              </a:solidFill>
              <a:latin typeface="Gill Sans"/>
            </a:endParaRPr>
          </a:p>
          <a:p>
            <a:pPr lvl="0">
              <a:buFont typeface="Wingdings" panose="05000000000000000000" pitchFamily="2" charset="2"/>
              <a:buChar char="ü"/>
            </a:pPr>
            <a:r>
              <a:rPr lang="en-GB" sz="2000" dirty="0">
                <a:solidFill>
                  <a:srgbClr val="444444"/>
                </a:solidFill>
                <a:latin typeface="Gill Sans"/>
              </a:rPr>
              <a:t>Identification of the main barriers to learning for disadvantaged pupils</a:t>
            </a:r>
          </a:p>
          <a:p>
            <a:pPr lvl="0">
              <a:buFont typeface="Wingdings" panose="05000000000000000000" pitchFamily="2" charset="2"/>
              <a:buChar char="ü"/>
            </a:pPr>
            <a:r>
              <a:rPr lang="en-GB" sz="2000" dirty="0">
                <a:solidFill>
                  <a:srgbClr val="444444"/>
                </a:solidFill>
                <a:latin typeface="Gill Sans"/>
              </a:rPr>
              <a:t>Individualised approach to addressing barriers to learning and emotional support</a:t>
            </a:r>
          </a:p>
          <a:p>
            <a:pPr lvl="0">
              <a:buFont typeface="Wingdings" panose="05000000000000000000" pitchFamily="2" charset="2"/>
              <a:buChar char="ü"/>
            </a:pPr>
            <a:r>
              <a:rPr lang="en-GB" sz="2000" dirty="0">
                <a:solidFill>
                  <a:srgbClr val="444444"/>
                </a:solidFill>
                <a:latin typeface="Gill Sans"/>
              </a:rPr>
              <a:t>Focus on outcomes for all individual pupils</a:t>
            </a:r>
          </a:p>
          <a:p>
            <a:pPr lvl="0">
              <a:buFont typeface="Wingdings" panose="05000000000000000000" pitchFamily="2" charset="2"/>
              <a:buChar char="ü"/>
            </a:pPr>
            <a:r>
              <a:rPr lang="en-GB" sz="2000" dirty="0">
                <a:solidFill>
                  <a:srgbClr val="444444"/>
                </a:solidFill>
                <a:latin typeface="Gill Sans"/>
              </a:rPr>
              <a:t>Frequent monitoring of the progress of every disadvantaged pupil</a:t>
            </a:r>
          </a:p>
          <a:p>
            <a:pPr lvl="0">
              <a:buFont typeface="Wingdings" panose="05000000000000000000" pitchFamily="2" charset="2"/>
              <a:buChar char="ü"/>
            </a:pPr>
            <a:r>
              <a:rPr lang="en-GB" sz="2000" dirty="0">
                <a:solidFill>
                  <a:srgbClr val="444444"/>
                </a:solidFill>
                <a:latin typeface="Gill Sans"/>
              </a:rPr>
              <a:t>When a pupil’s progress slows, interventions are put in place rapidly</a:t>
            </a:r>
          </a:p>
          <a:p>
            <a:pPr lvl="0">
              <a:buFont typeface="Wingdings" panose="05000000000000000000" pitchFamily="2" charset="2"/>
              <a:buChar char="ü"/>
            </a:pPr>
            <a:r>
              <a:rPr lang="en-GB" sz="2000" dirty="0">
                <a:solidFill>
                  <a:srgbClr val="444444"/>
                </a:solidFill>
                <a:latin typeface="Gill Sans"/>
              </a:rPr>
              <a:t>Teachers know which pupils are eligible for pupil premium</a:t>
            </a:r>
          </a:p>
          <a:p>
            <a:pPr lvl="0">
              <a:buFont typeface="Wingdings" panose="05000000000000000000" pitchFamily="2" charset="2"/>
              <a:buChar char="ü"/>
            </a:pPr>
            <a:r>
              <a:rPr lang="en-GB" sz="2000" dirty="0">
                <a:solidFill>
                  <a:srgbClr val="444444"/>
                </a:solidFill>
                <a:latin typeface="Gill Sans"/>
              </a:rPr>
              <a:t>The needs are recognised of disadvantaged children in specific groups, e.g. high ability pupils, looked-after children</a:t>
            </a:r>
          </a:p>
          <a:p>
            <a:pPr marL="0" indent="0" eaLnBrk="1" hangingPunct="1">
              <a:buNone/>
            </a:pPr>
            <a:r>
              <a:rPr lang="en-GB" sz="2000" dirty="0">
                <a:solidFill>
                  <a:srgbClr val="444444"/>
                </a:solidFill>
                <a:latin typeface="Lato"/>
              </a:rPr>
              <a:t/>
            </a:r>
            <a:br>
              <a:rPr lang="en-GB" sz="2000" dirty="0">
                <a:solidFill>
                  <a:srgbClr val="444444"/>
                </a:solidFill>
                <a:latin typeface="Lato"/>
              </a:rPr>
            </a:br>
            <a:endParaRPr lang="en-GB" altLang="en-US" sz="2000" dirty="0">
              <a:solidFill>
                <a:srgbClr val="0070C0"/>
              </a:solidFill>
              <a:ea typeface="ＭＳ Ｐゴシック" pitchFamily="34" charset="-128"/>
            </a:endParaRP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1F68344D-E5B3-4DAC-9588-FEB461ADE25F}" type="slidenum">
              <a:rPr lang="en-US" altLang="en-US" sz="1400" kern="0" smtClean="0">
                <a:solidFill>
                  <a:srgbClr val="464653"/>
                </a:solidFill>
                <a:latin typeface="Arial" charset="0"/>
              </a:rPr>
              <a:pPr eaLnBrk="1" hangingPunct="1">
                <a:spcBef>
                  <a:spcPct val="0"/>
                </a:spcBef>
                <a:buClrTx/>
                <a:buSzTx/>
                <a:buFontTx/>
                <a:buNone/>
                <a:defRPr/>
              </a:pPr>
              <a:t>30</a:t>
            </a:fld>
            <a:endParaRPr lang="en-US" altLang="en-US" sz="1400" kern="0">
              <a:solidFill>
                <a:srgbClr val="464653"/>
              </a:solidFill>
              <a:latin typeface="Arial" charset="0"/>
            </a:endParaRPr>
          </a:p>
        </p:txBody>
      </p:sp>
    </p:spTree>
    <p:extLst>
      <p:ext uri="{BB962C8B-B14F-4D97-AF65-F5344CB8AC3E}">
        <p14:creationId xmlns:p14="http://schemas.microsoft.com/office/powerpoint/2010/main" val="4226567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187624" y="476672"/>
            <a:ext cx="6624736" cy="432048"/>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Building blocks of success with PP</a:t>
            </a:r>
            <a:endParaRPr lang="en-US" altLang="en-US" sz="2800" b="1" dirty="0">
              <a:latin typeface="Gill Sans" pitchFamily="-112" charset="0"/>
              <a:ea typeface="ＭＳ Ｐゴシック" pitchFamily="34" charset="-128"/>
              <a:cs typeface="Gill Sans" pitchFamily="-112" charset="0"/>
            </a:endParaRPr>
          </a:p>
        </p:txBody>
      </p:sp>
      <p:sp>
        <p:nvSpPr>
          <p:cNvPr id="10243" name="Rectangle 3"/>
          <p:cNvSpPr>
            <a:spLocks noGrp="1" noChangeArrowheads="1"/>
          </p:cNvSpPr>
          <p:nvPr>
            <p:ph sz="quarter" idx="4294967295"/>
          </p:nvPr>
        </p:nvSpPr>
        <p:spPr>
          <a:xfrm>
            <a:off x="1115616" y="1124744"/>
            <a:ext cx="6588125" cy="5184575"/>
          </a:xfrm>
        </p:spPr>
        <p:txBody>
          <a:bodyPr/>
          <a:lstStyle/>
          <a:p>
            <a:pPr marL="0" lvl="0" indent="0">
              <a:buNone/>
            </a:pPr>
            <a:r>
              <a:rPr lang="en-GB" b="1" dirty="0">
                <a:solidFill>
                  <a:srgbClr val="444444"/>
                </a:solidFill>
                <a:latin typeface="Gill Sans"/>
              </a:rPr>
              <a:t>School organisation</a:t>
            </a:r>
            <a:endParaRPr lang="en-GB" sz="2000" dirty="0">
              <a:solidFill>
                <a:srgbClr val="444444"/>
              </a:solidFill>
              <a:latin typeface="Gill Sans"/>
            </a:endParaRPr>
          </a:p>
          <a:p>
            <a:pPr lvl="0">
              <a:buFont typeface="Wingdings" panose="05000000000000000000" pitchFamily="2" charset="2"/>
              <a:buChar char="ü"/>
            </a:pPr>
            <a:r>
              <a:rPr lang="en-GB" sz="2000" dirty="0">
                <a:solidFill>
                  <a:srgbClr val="444444"/>
                </a:solidFill>
                <a:latin typeface="Gill Sans"/>
              </a:rPr>
              <a:t>Deployment of the best staff to support disadvantaged pupils</a:t>
            </a:r>
          </a:p>
          <a:p>
            <a:pPr lvl="0">
              <a:buFont typeface="Wingdings" panose="05000000000000000000" pitchFamily="2" charset="2"/>
              <a:buChar char="ü"/>
            </a:pPr>
            <a:r>
              <a:rPr lang="en-GB" sz="2000" dirty="0">
                <a:solidFill>
                  <a:srgbClr val="444444"/>
                </a:solidFill>
                <a:latin typeface="Gill Sans"/>
              </a:rPr>
              <a:t>Excellent collection, analysis and use of data relating to individual pupils and groups </a:t>
            </a:r>
          </a:p>
          <a:p>
            <a:pPr lvl="0">
              <a:buFont typeface="Wingdings" panose="05000000000000000000" pitchFamily="2" charset="2"/>
              <a:buChar char="ü"/>
            </a:pPr>
            <a:r>
              <a:rPr lang="en-GB" sz="2000" dirty="0">
                <a:solidFill>
                  <a:srgbClr val="444444"/>
                </a:solidFill>
                <a:latin typeface="Gill Sans"/>
              </a:rPr>
              <a:t>Performance management is used to reinforce the importance of this agenda</a:t>
            </a:r>
          </a:p>
          <a:p>
            <a:pPr lvl="0">
              <a:buFont typeface="Wingdings" panose="05000000000000000000" pitchFamily="2" charset="2"/>
              <a:buChar char="ü"/>
            </a:pPr>
            <a:r>
              <a:rPr lang="en-GB" sz="2000" dirty="0">
                <a:solidFill>
                  <a:srgbClr val="444444"/>
                </a:solidFill>
                <a:latin typeface="Gill Sans"/>
              </a:rPr>
              <a:t>Effectiveness of teaching assistants is improved through training and better deployment </a:t>
            </a:r>
          </a:p>
          <a:p>
            <a:pPr lvl="0">
              <a:buFont typeface="Wingdings" panose="05000000000000000000" pitchFamily="2" charset="2"/>
              <a:buChar char="ü"/>
            </a:pPr>
            <a:r>
              <a:rPr lang="en-GB" sz="2000" dirty="0">
                <a:solidFill>
                  <a:srgbClr val="444444"/>
                </a:solidFill>
                <a:latin typeface="Gill Sans"/>
              </a:rPr>
              <a:t>Governors are trained on pupil premium </a:t>
            </a:r>
          </a:p>
          <a:p>
            <a:pPr lvl="0">
              <a:buFont typeface="Wingdings" panose="05000000000000000000" pitchFamily="2" charset="2"/>
              <a:buChar char="ü"/>
            </a:pPr>
            <a:r>
              <a:rPr lang="en-GB" sz="2000" dirty="0">
                <a:solidFill>
                  <a:srgbClr val="444444"/>
                </a:solidFill>
                <a:latin typeface="Gill Sans"/>
              </a:rPr>
              <a:t>Pupil premium funding is ring-fenced to spend on the target group </a:t>
            </a:r>
          </a:p>
          <a:p>
            <a:pPr lvl="0">
              <a:buFont typeface="Wingdings" panose="05000000000000000000" pitchFamily="2" charset="2"/>
              <a:buChar char="ü"/>
            </a:pPr>
            <a:r>
              <a:rPr lang="en-GB" sz="2000" dirty="0">
                <a:solidFill>
                  <a:srgbClr val="444444"/>
                </a:solidFill>
                <a:latin typeface="Gill Sans"/>
              </a:rPr>
              <a:t>Effectiveness of interventions is evaluated frequently and adjustments made as necessary </a:t>
            </a:r>
          </a:p>
          <a:p>
            <a:pPr lvl="0">
              <a:buFont typeface="Wingdings" panose="05000000000000000000" pitchFamily="2" charset="2"/>
              <a:buChar char="ü"/>
            </a:pPr>
            <a:r>
              <a:rPr lang="en-GB" sz="2000" dirty="0">
                <a:solidFill>
                  <a:srgbClr val="444444"/>
                </a:solidFill>
                <a:latin typeface="Gill Sans"/>
              </a:rPr>
              <a:t>A senior leader has oversight of PP</a:t>
            </a: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1F68344D-E5B3-4DAC-9588-FEB461ADE25F}" type="slidenum">
              <a:rPr lang="en-US" altLang="en-US" sz="1400" kern="0" smtClean="0">
                <a:solidFill>
                  <a:srgbClr val="464653"/>
                </a:solidFill>
                <a:latin typeface="Arial" charset="0"/>
              </a:rPr>
              <a:pPr eaLnBrk="1" hangingPunct="1">
                <a:spcBef>
                  <a:spcPct val="0"/>
                </a:spcBef>
                <a:buClrTx/>
                <a:buSzTx/>
                <a:buFontTx/>
                <a:buNone/>
                <a:defRPr/>
              </a:pPr>
              <a:t>31</a:t>
            </a:fld>
            <a:endParaRPr lang="en-US" altLang="en-US" sz="1400" kern="0">
              <a:solidFill>
                <a:srgbClr val="464653"/>
              </a:solidFill>
              <a:latin typeface="Arial" charset="0"/>
            </a:endParaRPr>
          </a:p>
        </p:txBody>
      </p:sp>
    </p:spTree>
    <p:extLst>
      <p:ext uri="{BB962C8B-B14F-4D97-AF65-F5344CB8AC3E}">
        <p14:creationId xmlns:p14="http://schemas.microsoft.com/office/powerpoint/2010/main" val="2190024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187624" y="332656"/>
            <a:ext cx="6624736" cy="504056"/>
          </a:xfrm>
        </p:spPr>
        <p:txBody>
          <a:bodyPr/>
          <a:lstStyle/>
          <a:p>
            <a:pPr algn="ctr" eaLnBrk="1" hangingPunct="1"/>
            <a:r>
              <a:rPr lang="en-US" altLang="en-US" sz="2800" b="1" dirty="0">
                <a:latin typeface="Gill Sans" pitchFamily="-112" charset="0"/>
                <a:ea typeface="ＭＳ Ｐゴシック" pitchFamily="34" charset="-128"/>
                <a:cs typeface="Gill Sans" pitchFamily="-112" charset="0"/>
              </a:rPr>
              <a:t>25 low-cost high-impact strategies</a:t>
            </a:r>
          </a:p>
        </p:txBody>
      </p:sp>
      <p:sp>
        <p:nvSpPr>
          <p:cNvPr id="10243" name="Rectangle 3"/>
          <p:cNvSpPr>
            <a:spLocks noGrp="1" noChangeArrowheads="1"/>
          </p:cNvSpPr>
          <p:nvPr>
            <p:ph sz="quarter" idx="4294967295"/>
          </p:nvPr>
        </p:nvSpPr>
        <p:spPr>
          <a:xfrm>
            <a:off x="899592" y="908720"/>
            <a:ext cx="7416824" cy="5400599"/>
          </a:xfrm>
        </p:spPr>
        <p:txBody>
          <a:bodyPr/>
          <a:lstStyle/>
          <a:p>
            <a:pPr marL="457200" lvl="0" indent="-457200">
              <a:buFont typeface="+mj-lt"/>
              <a:buAutoNum type="arabicPeriod"/>
            </a:pPr>
            <a:r>
              <a:rPr lang="en-GB" sz="2000" dirty="0">
                <a:solidFill>
                  <a:srgbClr val="444444"/>
                </a:solidFill>
                <a:latin typeface="Gill Sans"/>
              </a:rPr>
              <a:t>Create and maintain an ethos of attainment for all pupils</a:t>
            </a:r>
          </a:p>
          <a:p>
            <a:pPr marL="457200" lvl="0" indent="-457200">
              <a:buFont typeface="+mj-lt"/>
              <a:buAutoNum type="arabicPeriod"/>
            </a:pPr>
            <a:r>
              <a:rPr lang="en-GB" sz="2000" dirty="0">
                <a:solidFill>
                  <a:srgbClr val="444444"/>
                </a:solidFill>
                <a:latin typeface="Gill Sans"/>
              </a:rPr>
              <a:t>Maintain an unerring focus on high quality teaching</a:t>
            </a:r>
          </a:p>
          <a:p>
            <a:pPr marL="457200" lvl="0" indent="-457200">
              <a:buFont typeface="+mj-lt"/>
              <a:buAutoNum type="arabicPeriod"/>
            </a:pPr>
            <a:r>
              <a:rPr lang="en-GB" sz="2000" dirty="0">
                <a:solidFill>
                  <a:srgbClr val="444444"/>
                </a:solidFill>
                <a:latin typeface="Gill Sans"/>
              </a:rPr>
              <a:t>Have 100 per cent buy-in from all staff</a:t>
            </a:r>
          </a:p>
          <a:p>
            <a:pPr marL="457200" lvl="0" indent="-457200">
              <a:buFont typeface="+mj-lt"/>
              <a:buAutoNum type="arabicPeriod"/>
            </a:pPr>
            <a:r>
              <a:rPr lang="en-GB" sz="2000" dirty="0">
                <a:solidFill>
                  <a:srgbClr val="444444"/>
                </a:solidFill>
                <a:latin typeface="Gill Sans"/>
              </a:rPr>
              <a:t>Identify the main barriers to learning</a:t>
            </a:r>
          </a:p>
          <a:p>
            <a:pPr marL="457200" lvl="0" indent="-457200">
              <a:buFont typeface="+mj-lt"/>
              <a:buAutoNum type="arabicPeriod"/>
            </a:pPr>
            <a:r>
              <a:rPr lang="en-GB" sz="2000" dirty="0">
                <a:solidFill>
                  <a:srgbClr val="444444"/>
                </a:solidFill>
                <a:latin typeface="Gill Sans"/>
              </a:rPr>
              <a:t>Frequently monitor the progress of every disadvantaged pupil</a:t>
            </a:r>
          </a:p>
          <a:p>
            <a:pPr marL="457200" lvl="0" indent="-457200">
              <a:buFont typeface="+mj-lt"/>
              <a:buAutoNum type="arabicPeriod"/>
            </a:pPr>
            <a:r>
              <a:rPr lang="en-GB" sz="2000" dirty="0">
                <a:solidFill>
                  <a:srgbClr val="444444"/>
                </a:solidFill>
                <a:latin typeface="Gill Sans"/>
              </a:rPr>
              <a:t>When a pupil’s progress slows, put interventions in place rapidly</a:t>
            </a:r>
          </a:p>
          <a:p>
            <a:pPr marL="457200" lvl="0" indent="-457200">
              <a:buFont typeface="+mj-lt"/>
              <a:buAutoNum type="arabicPeriod"/>
            </a:pPr>
            <a:r>
              <a:rPr lang="en-GB" sz="2000" dirty="0">
                <a:solidFill>
                  <a:srgbClr val="444444"/>
                </a:solidFill>
                <a:latin typeface="Gill Sans"/>
              </a:rPr>
              <a:t>Deploy the best staff to support disadvantaged pupils </a:t>
            </a:r>
          </a:p>
          <a:p>
            <a:pPr marL="457200" lvl="0" indent="-457200">
              <a:buFont typeface="+mj-lt"/>
              <a:buAutoNum type="arabicPeriod"/>
            </a:pPr>
            <a:r>
              <a:rPr lang="en-GB" sz="2000" dirty="0">
                <a:solidFill>
                  <a:srgbClr val="444444"/>
                </a:solidFill>
                <a:latin typeface="Gill Sans"/>
              </a:rPr>
              <a:t>Collect, analyse and use data relating to individual pupils + groups</a:t>
            </a:r>
          </a:p>
          <a:p>
            <a:pPr marL="457200" lvl="0" indent="-457200">
              <a:buFont typeface="+mj-lt"/>
              <a:buAutoNum type="arabicPeriod"/>
            </a:pPr>
            <a:r>
              <a:rPr lang="en-GB" sz="2000" dirty="0">
                <a:solidFill>
                  <a:srgbClr val="444444"/>
                </a:solidFill>
                <a:latin typeface="Gill Sans"/>
              </a:rPr>
              <a:t>Increase the impact of teaching assistants </a:t>
            </a:r>
          </a:p>
          <a:p>
            <a:pPr marL="457200" lvl="0" indent="-457200">
              <a:buFont typeface="+mj-lt"/>
              <a:buAutoNum type="arabicPeriod"/>
            </a:pPr>
            <a:r>
              <a:rPr lang="en-GB" sz="2000" dirty="0">
                <a:solidFill>
                  <a:srgbClr val="444444"/>
                </a:solidFill>
                <a:latin typeface="Gill Sans"/>
              </a:rPr>
              <a:t>Replace some 1:1 support with small group work</a:t>
            </a:r>
          </a:p>
          <a:p>
            <a:pPr marL="457200" lvl="0" indent="-457200">
              <a:buFont typeface="+mj-lt"/>
              <a:buAutoNum type="arabicPeriod"/>
            </a:pPr>
            <a:r>
              <a:rPr lang="en-GB" sz="2000" dirty="0">
                <a:solidFill>
                  <a:srgbClr val="444444"/>
                </a:solidFill>
                <a:latin typeface="Gill Sans"/>
              </a:rPr>
              <a:t>Evaluate the effectiveness of interventions and make adjustments as necessary</a:t>
            </a:r>
          </a:p>
          <a:p>
            <a:pPr marL="457200" lvl="0" indent="-457200">
              <a:buFont typeface="+mj-lt"/>
              <a:buAutoNum type="arabicPeriod"/>
            </a:pPr>
            <a:r>
              <a:rPr lang="en-GB" sz="2000" dirty="0">
                <a:solidFill>
                  <a:srgbClr val="444444"/>
                </a:solidFill>
                <a:latin typeface="Gill Sans"/>
              </a:rPr>
              <a:t>Provide in-depth training for all staff on chosen strategies</a:t>
            </a:r>
          </a:p>
          <a:p>
            <a:pPr marL="457200" lvl="0" indent="-457200">
              <a:buFont typeface="+mj-lt"/>
              <a:buAutoNum type="arabicPeriod"/>
            </a:pPr>
            <a:r>
              <a:rPr lang="en-GB" sz="2000" dirty="0">
                <a:solidFill>
                  <a:srgbClr val="444444"/>
                </a:solidFill>
                <a:latin typeface="Gill Sans"/>
              </a:rPr>
              <a:t>Ensure that all teachers know which pupils are PP-eligible </a:t>
            </a: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1F68344D-E5B3-4DAC-9588-FEB461ADE25F}" type="slidenum">
              <a:rPr lang="en-US" altLang="en-US" sz="1400" kern="0" smtClean="0">
                <a:solidFill>
                  <a:srgbClr val="464653"/>
                </a:solidFill>
                <a:latin typeface="Arial" charset="0"/>
              </a:rPr>
              <a:pPr eaLnBrk="1" hangingPunct="1">
                <a:spcBef>
                  <a:spcPct val="0"/>
                </a:spcBef>
                <a:buClrTx/>
                <a:buSzTx/>
                <a:buFontTx/>
                <a:buNone/>
                <a:defRPr/>
              </a:pPr>
              <a:t>32</a:t>
            </a:fld>
            <a:endParaRPr lang="en-US" altLang="en-US" sz="1400" kern="0">
              <a:solidFill>
                <a:srgbClr val="464653"/>
              </a:solidFill>
              <a:latin typeface="Arial" charset="0"/>
            </a:endParaRPr>
          </a:p>
        </p:txBody>
      </p:sp>
    </p:spTree>
    <p:extLst>
      <p:ext uri="{BB962C8B-B14F-4D97-AF65-F5344CB8AC3E}">
        <p14:creationId xmlns:p14="http://schemas.microsoft.com/office/powerpoint/2010/main" val="2259905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187624" y="476672"/>
            <a:ext cx="6624736" cy="432048"/>
          </a:xfrm>
        </p:spPr>
        <p:txBody>
          <a:bodyPr/>
          <a:lstStyle/>
          <a:p>
            <a:pPr algn="ctr" eaLnBrk="1" hangingPunct="1"/>
            <a:r>
              <a:rPr lang="en-US" altLang="en-US" sz="2800" b="1" dirty="0">
                <a:latin typeface="Gill Sans" pitchFamily="-112" charset="0"/>
                <a:ea typeface="ＭＳ Ｐゴシック" pitchFamily="34" charset="-128"/>
                <a:cs typeface="Gill Sans" pitchFamily="-112" charset="0"/>
              </a:rPr>
              <a:t>25 low-cost high-impact strategies</a:t>
            </a:r>
          </a:p>
        </p:txBody>
      </p:sp>
      <p:sp>
        <p:nvSpPr>
          <p:cNvPr id="10243" name="Rectangle 3"/>
          <p:cNvSpPr>
            <a:spLocks noGrp="1" noChangeArrowheads="1"/>
          </p:cNvSpPr>
          <p:nvPr>
            <p:ph sz="quarter" idx="4294967295"/>
          </p:nvPr>
        </p:nvSpPr>
        <p:spPr>
          <a:xfrm>
            <a:off x="899592" y="980728"/>
            <a:ext cx="7416824" cy="5328591"/>
          </a:xfrm>
        </p:spPr>
        <p:txBody>
          <a:bodyPr/>
          <a:lstStyle/>
          <a:p>
            <a:pPr marL="0" lvl="0" indent="0">
              <a:buNone/>
            </a:pPr>
            <a:r>
              <a:rPr lang="en-GB" sz="2000" dirty="0">
                <a:solidFill>
                  <a:srgbClr val="444444"/>
                </a:solidFill>
                <a:latin typeface="Gill Sans"/>
              </a:rPr>
              <a:t>14. Use evidence (especially the EEF Toolkit) to decide on optimum strategies to address barriers to learning, including:</a:t>
            </a:r>
          </a:p>
          <a:p>
            <a:pPr marL="0" lvl="0" indent="0">
              <a:buNone/>
            </a:pPr>
            <a:r>
              <a:rPr lang="en-GB" sz="2000" dirty="0">
                <a:solidFill>
                  <a:srgbClr val="444444"/>
                </a:solidFill>
                <a:latin typeface="Gill Sans"/>
              </a:rPr>
              <a:t>15. Feedback</a:t>
            </a:r>
          </a:p>
          <a:p>
            <a:pPr marL="0" lvl="0" indent="0">
              <a:buNone/>
            </a:pPr>
            <a:r>
              <a:rPr lang="en-GB" sz="2000" dirty="0">
                <a:solidFill>
                  <a:srgbClr val="444444"/>
                </a:solidFill>
                <a:latin typeface="Gill Sans"/>
              </a:rPr>
              <a:t>16. Meta-cognition</a:t>
            </a:r>
          </a:p>
          <a:p>
            <a:pPr marL="0" lvl="0" indent="0">
              <a:buNone/>
            </a:pPr>
            <a:r>
              <a:rPr lang="en-GB" sz="2000" dirty="0">
                <a:solidFill>
                  <a:srgbClr val="444444"/>
                </a:solidFill>
                <a:latin typeface="Gill Sans"/>
              </a:rPr>
              <a:t>17. Mastery learning</a:t>
            </a:r>
          </a:p>
          <a:p>
            <a:pPr marL="0" lvl="0" indent="0">
              <a:buNone/>
            </a:pPr>
            <a:r>
              <a:rPr lang="en-GB" sz="2000" dirty="0">
                <a:solidFill>
                  <a:srgbClr val="444444"/>
                </a:solidFill>
                <a:latin typeface="Gill Sans"/>
              </a:rPr>
              <a:t>18. Reading comprehension</a:t>
            </a:r>
          </a:p>
          <a:p>
            <a:pPr marL="0" lvl="0" indent="0">
              <a:buNone/>
            </a:pPr>
            <a:r>
              <a:rPr lang="en-GB" sz="2000" dirty="0">
                <a:solidFill>
                  <a:srgbClr val="444444"/>
                </a:solidFill>
                <a:latin typeface="Gill Sans"/>
              </a:rPr>
              <a:t>19. Collaborative learning</a:t>
            </a:r>
          </a:p>
          <a:p>
            <a:pPr marL="0" lvl="0" indent="0">
              <a:buNone/>
            </a:pPr>
            <a:r>
              <a:rPr lang="en-GB" sz="2000" dirty="0">
                <a:solidFill>
                  <a:srgbClr val="444444"/>
                </a:solidFill>
                <a:latin typeface="Gill Sans"/>
              </a:rPr>
              <a:t>20. Oral language interventions</a:t>
            </a:r>
          </a:p>
          <a:p>
            <a:pPr marL="0" lvl="0" indent="0">
              <a:buNone/>
            </a:pPr>
            <a:r>
              <a:rPr lang="en-GB" sz="2000" dirty="0">
                <a:solidFill>
                  <a:srgbClr val="444444"/>
                </a:solidFill>
                <a:latin typeface="Gill Sans"/>
              </a:rPr>
              <a:t>21. Peer tutoring</a:t>
            </a:r>
          </a:p>
          <a:p>
            <a:pPr marL="0" lvl="0" indent="0">
              <a:buNone/>
            </a:pPr>
            <a:r>
              <a:rPr lang="en-GB" sz="2000" dirty="0">
                <a:solidFill>
                  <a:srgbClr val="444444"/>
                </a:solidFill>
                <a:latin typeface="Gill Sans"/>
              </a:rPr>
              <a:t>22. Agree among the staff that when they mark a set of books, they mark the books of disadvantaged pupils first</a:t>
            </a:r>
          </a:p>
          <a:p>
            <a:pPr marL="0" lvl="0" indent="0">
              <a:buNone/>
            </a:pPr>
            <a:r>
              <a:rPr lang="en-GB" sz="2000" dirty="0">
                <a:solidFill>
                  <a:srgbClr val="444444"/>
                </a:solidFill>
                <a:latin typeface="Gill Sans"/>
              </a:rPr>
              <a:t>23. Use performance management to reinforce the importance of pupil premium impact</a:t>
            </a:r>
          </a:p>
          <a:p>
            <a:pPr marL="0" lvl="0" indent="0">
              <a:buNone/>
            </a:pPr>
            <a:r>
              <a:rPr lang="en-GB" sz="2000" dirty="0">
                <a:solidFill>
                  <a:srgbClr val="444444"/>
                </a:solidFill>
                <a:latin typeface="Gill Sans"/>
              </a:rPr>
              <a:t>24. Train governors on pupil premium</a:t>
            </a:r>
          </a:p>
          <a:p>
            <a:pPr marL="0" lvl="0" indent="0">
              <a:buNone/>
            </a:pPr>
            <a:r>
              <a:rPr lang="en-GB" sz="2000" dirty="0">
                <a:solidFill>
                  <a:srgbClr val="444444"/>
                </a:solidFill>
                <a:latin typeface="Gill Sans"/>
              </a:rPr>
              <a:t>25. Have a senior leader in charge of PP spending and impact</a:t>
            </a:r>
          </a:p>
          <a:p>
            <a:pPr marL="0" lvl="0" indent="0">
              <a:buNone/>
            </a:pPr>
            <a:endParaRPr lang="en-GB" sz="2000" dirty="0">
              <a:solidFill>
                <a:srgbClr val="444444"/>
              </a:solidFill>
              <a:latin typeface="Gill Sans"/>
            </a:endParaRPr>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1F68344D-E5B3-4DAC-9588-FEB461ADE25F}" type="slidenum">
              <a:rPr lang="en-US" altLang="en-US" sz="1400" kern="0" smtClean="0">
                <a:solidFill>
                  <a:srgbClr val="464653"/>
                </a:solidFill>
                <a:latin typeface="Arial" charset="0"/>
              </a:rPr>
              <a:pPr eaLnBrk="1" hangingPunct="1">
                <a:spcBef>
                  <a:spcPct val="0"/>
                </a:spcBef>
                <a:buClrTx/>
                <a:buSzTx/>
                <a:buFontTx/>
                <a:buNone/>
                <a:defRPr/>
              </a:pPr>
              <a:t>33</a:t>
            </a:fld>
            <a:endParaRPr lang="en-US" altLang="en-US" sz="1400" kern="0">
              <a:solidFill>
                <a:srgbClr val="464653"/>
              </a:solidFill>
              <a:latin typeface="Arial" charset="0"/>
            </a:endParaRPr>
          </a:p>
        </p:txBody>
      </p:sp>
    </p:spTree>
    <p:extLst>
      <p:ext uri="{BB962C8B-B14F-4D97-AF65-F5344CB8AC3E}">
        <p14:creationId xmlns:p14="http://schemas.microsoft.com/office/powerpoint/2010/main" val="370761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187451" y="1268413"/>
            <a:ext cx="6480894" cy="576262"/>
          </a:xfrm>
        </p:spPr>
        <p:txBody>
          <a:bodyPr/>
          <a:lstStyle/>
          <a:p>
            <a:pPr algn="ctr" eaLnBrk="1" hangingPunct="1">
              <a:defRPr/>
            </a:pPr>
            <a:r>
              <a:rPr lang="en-GB" b="1" dirty="0">
                <a:latin typeface="+mn-lt"/>
                <a:ea typeface="ＭＳ Ｐゴシック" pitchFamily="34" charset="-128"/>
                <a:cs typeface="Gill Sans" pitchFamily="-112" charset="0"/>
              </a:rPr>
              <a:t>Using the evidence</a:t>
            </a:r>
            <a:endParaRPr lang="en-US" b="1" dirty="0">
              <a:latin typeface="+mn-lt"/>
              <a:ea typeface="ＭＳ Ｐゴシック" pitchFamily="34" charset="-128"/>
              <a:cs typeface="Gill Sans" pitchFamily="-112" charset="0"/>
            </a:endParaRPr>
          </a:p>
        </p:txBody>
      </p:sp>
      <p:sp>
        <p:nvSpPr>
          <p:cNvPr id="17411" name="Rectangle 3"/>
          <p:cNvSpPr>
            <a:spLocks noGrp="1" noChangeArrowheads="1"/>
          </p:cNvSpPr>
          <p:nvPr>
            <p:ph sz="quarter" idx="4294967295"/>
          </p:nvPr>
        </p:nvSpPr>
        <p:spPr>
          <a:xfrm>
            <a:off x="1366119" y="2348880"/>
            <a:ext cx="6480894" cy="3024336"/>
          </a:xfrm>
          <a:solidFill>
            <a:srgbClr val="FFFF00"/>
          </a:solidFill>
          <a:ln>
            <a:solidFill>
              <a:schemeClr val="tx1"/>
            </a:solidFill>
          </a:ln>
        </p:spPr>
        <p:txBody>
          <a:bodyPr/>
          <a:lstStyle/>
          <a:p>
            <a:pPr marL="0" indent="0" eaLnBrk="1" hangingPunct="1">
              <a:buNone/>
              <a:defRPr/>
            </a:pPr>
            <a:endParaRPr lang="en-GB" sz="2000" dirty="0"/>
          </a:p>
          <a:p>
            <a:pPr marL="0" indent="0" eaLnBrk="1" hangingPunct="1">
              <a:buNone/>
              <a:defRPr/>
            </a:pPr>
            <a:endParaRPr lang="en-GB" sz="2000" dirty="0"/>
          </a:p>
          <a:p>
            <a:pPr marL="0" indent="0" algn="ctr" eaLnBrk="1" hangingPunct="1">
              <a:buNone/>
              <a:defRPr/>
            </a:pPr>
            <a:r>
              <a:rPr lang="en-GB" sz="2800" b="1" i="1" dirty="0">
                <a:solidFill>
                  <a:srgbClr val="FF0000"/>
                </a:solidFill>
              </a:rPr>
              <a:t>Consider the evidence of what works in relation to your school, or to the group of schools to which your school belongs</a:t>
            </a:r>
          </a:p>
          <a:p>
            <a:pPr eaLnBrk="1" hangingPunct="1">
              <a:buFont typeface="Wingdings 3" pitchFamily="-112" charset="2"/>
              <a:buChar char=""/>
              <a:defRPr/>
            </a:pPr>
            <a:endParaRPr lang="en-GB" sz="2400" dirty="0"/>
          </a:p>
          <a:p>
            <a:pPr eaLnBrk="1" hangingPunct="1">
              <a:buFont typeface="Wingdings 3" pitchFamily="-112" charset="2"/>
              <a:buChar char=""/>
              <a:defRPr/>
            </a:pPr>
            <a:endParaRPr lang="en-GB" sz="2400" dirty="0"/>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5E00B8EF-9684-439F-89BB-4800D4DCBDE2}" type="slidenum">
              <a:rPr lang="en-US" altLang="en-US" sz="1400" smtClean="0">
                <a:solidFill>
                  <a:srgbClr val="464653"/>
                </a:solidFill>
                <a:latin typeface="Arial" charset="0"/>
              </a:rPr>
              <a:pPr eaLnBrk="1" hangingPunct="1">
                <a:spcBef>
                  <a:spcPct val="0"/>
                </a:spcBef>
                <a:buClrTx/>
                <a:buSzTx/>
                <a:buFontTx/>
                <a:buNone/>
                <a:defRPr/>
              </a:pPr>
              <a:t>34</a:t>
            </a:fld>
            <a:endParaRPr lang="en-US" altLang="en-US" sz="1400">
              <a:solidFill>
                <a:srgbClr val="464653"/>
              </a:solidFill>
              <a:latin typeface="Arial" charset="0"/>
            </a:endParaRPr>
          </a:p>
        </p:txBody>
      </p:sp>
    </p:spTree>
    <p:extLst>
      <p:ext uri="{BB962C8B-B14F-4D97-AF65-F5344CB8AC3E}">
        <p14:creationId xmlns:p14="http://schemas.microsoft.com/office/powerpoint/2010/main" val="2766779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a:xfrm>
            <a:off x="1116013" y="620689"/>
            <a:ext cx="6768355" cy="792088"/>
          </a:xfrm>
        </p:spPr>
        <p:txBody>
          <a:bodyPr>
            <a:normAutofit fontScale="90000"/>
          </a:bodyPr>
          <a:lstStyle/>
          <a:p>
            <a:pPr algn="ctr" eaLnBrk="1" hangingPunct="1">
              <a:defRPr/>
            </a:pPr>
            <a:r>
              <a:rPr lang="en-US" sz="2800" b="1" dirty="0">
                <a:latin typeface="+mn-lt"/>
              </a:rPr>
              <a:t>Use self-review and accountability to help achieve your school’s aims</a:t>
            </a:r>
          </a:p>
        </p:txBody>
      </p:sp>
      <p:sp>
        <p:nvSpPr>
          <p:cNvPr id="25603" name="Rectangle 3"/>
          <p:cNvSpPr>
            <a:spLocks noGrp="1" noChangeArrowheads="1"/>
          </p:cNvSpPr>
          <p:nvPr>
            <p:ph sz="quarter" idx="4294967295"/>
          </p:nvPr>
        </p:nvSpPr>
        <p:spPr>
          <a:xfrm>
            <a:off x="1116013" y="1700808"/>
            <a:ext cx="7200900" cy="4464496"/>
          </a:xfrm>
        </p:spPr>
        <p:txBody>
          <a:bodyPr/>
          <a:lstStyle/>
          <a:p>
            <a:pPr lvl="0" eaLnBrk="1" hangingPunct="1">
              <a:buClr>
                <a:srgbClr val="727CA3"/>
              </a:buClr>
            </a:pPr>
            <a:r>
              <a:rPr lang="en-GB" altLang="en-US" sz="2000" dirty="0">
                <a:solidFill>
                  <a:srgbClr val="0070C0"/>
                </a:solidFill>
                <a:ea typeface="ＭＳ Ｐゴシック" pitchFamily="34" charset="-128"/>
              </a:rPr>
              <a:t>Accountability to central government, to inspectors, to the local authority, to governing bodies and to parents</a:t>
            </a:r>
            <a:endParaRPr lang="en-GB" altLang="en-US" sz="2000" dirty="0">
              <a:ea typeface="ＭＳ Ｐゴシック" pitchFamily="34" charset="-128"/>
            </a:endParaRPr>
          </a:p>
          <a:p>
            <a:pPr eaLnBrk="1" hangingPunct="1">
              <a:buClr>
                <a:srgbClr val="727CA3"/>
              </a:buClr>
            </a:pPr>
            <a:r>
              <a:rPr lang="en-GB" altLang="en-US" sz="2000" b="1" dirty="0">
                <a:solidFill>
                  <a:srgbClr val="0070C0"/>
                </a:solidFill>
                <a:ea typeface="ＭＳ Ｐゴシック" pitchFamily="34" charset="-128"/>
              </a:rPr>
              <a:t>Accountability must be for impact</a:t>
            </a:r>
          </a:p>
          <a:p>
            <a:pPr lvl="0" eaLnBrk="1" hangingPunct="1">
              <a:buClr>
                <a:srgbClr val="727CA3"/>
              </a:buClr>
            </a:pPr>
            <a:r>
              <a:rPr lang="en-GB" altLang="en-US" sz="2000" b="1" dirty="0">
                <a:solidFill>
                  <a:srgbClr val="FF0000"/>
                </a:solidFill>
                <a:ea typeface="ＭＳ Ｐゴシック" pitchFamily="34" charset="-128"/>
              </a:rPr>
              <a:t>Use accountability to support successful implementation</a:t>
            </a:r>
          </a:p>
          <a:p>
            <a:pPr eaLnBrk="1" hangingPunct="1"/>
            <a:r>
              <a:rPr lang="en-GB" altLang="en-US" sz="2000" b="1" dirty="0">
                <a:solidFill>
                  <a:srgbClr val="FF0000"/>
                </a:solidFill>
                <a:ea typeface="ＭＳ Ｐゴシック" pitchFamily="34" charset="-128"/>
              </a:rPr>
              <a:t>On PP impact, teachers and school leaders should be holding themselves to account </a:t>
            </a:r>
          </a:p>
          <a:p>
            <a:pPr eaLnBrk="1" hangingPunct="1"/>
            <a:r>
              <a:rPr lang="en-GB" altLang="en-US" sz="2000" dirty="0">
                <a:solidFill>
                  <a:srgbClr val="0070C0"/>
                </a:solidFill>
                <a:ea typeface="ＭＳ Ｐゴシック" pitchFamily="34" charset="-128"/>
              </a:rPr>
              <a:t>Build your own data sets</a:t>
            </a:r>
          </a:p>
          <a:p>
            <a:pPr marL="0" indent="0" eaLnBrk="1" hangingPunct="1">
              <a:buNone/>
            </a:pPr>
            <a:r>
              <a:rPr lang="en-GB" altLang="en-US" sz="2000" dirty="0">
                <a:ea typeface="ＭＳ Ｐゴシック" pitchFamily="34" charset="-128"/>
              </a:rPr>
              <a:t>		</a:t>
            </a:r>
          </a:p>
          <a:p>
            <a:pPr eaLnBrk="1" hangingPunct="1"/>
            <a:endParaRPr lang="en-GB" altLang="en-US" dirty="0">
              <a:ea typeface="ＭＳ Ｐゴシック" pitchFamily="34" charset="-128"/>
            </a:endParaRPr>
          </a:p>
          <a:p>
            <a:pPr eaLnBrk="1" hangingPunct="1"/>
            <a:endParaRPr lang="en-GB" altLang="en-US" dirty="0">
              <a:ea typeface="ＭＳ Ｐゴシック" pitchFamily="34" charset="-128"/>
            </a:endParaRPr>
          </a:p>
          <a:p>
            <a:pPr eaLnBrk="1" hangingPunct="1"/>
            <a:endParaRPr lang="en-US" altLang="en-US" dirty="0">
              <a:ea typeface="ＭＳ Ｐゴシック" pitchFamily="34" charset="-128"/>
            </a:endParaRPr>
          </a:p>
        </p:txBody>
      </p:sp>
      <p:sp>
        <p:nvSpPr>
          <p:cNvPr id="2560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B446E567-86AE-4A03-8519-EBF3781C8EAB}" type="slidenum">
              <a:rPr lang="en-US" altLang="en-US" sz="1400" smtClean="0">
                <a:solidFill>
                  <a:srgbClr val="464653"/>
                </a:solidFill>
                <a:latin typeface="Arial" charset="0"/>
              </a:rPr>
              <a:pPr eaLnBrk="1" hangingPunct="1">
                <a:spcBef>
                  <a:spcPct val="0"/>
                </a:spcBef>
                <a:buClrTx/>
                <a:buSzTx/>
                <a:buFontTx/>
                <a:buNone/>
                <a:defRPr/>
              </a:pPr>
              <a:t>35</a:t>
            </a:fld>
            <a:endParaRPr lang="en-US" altLang="en-US" sz="1400">
              <a:solidFill>
                <a:srgbClr val="464653"/>
              </a:solidFill>
              <a:latin typeface="Arial" charset="0"/>
            </a:endParaRPr>
          </a:p>
        </p:txBody>
      </p:sp>
      <p:sp>
        <p:nvSpPr>
          <p:cNvPr id="2" name="Oval 1"/>
          <p:cNvSpPr/>
          <p:nvPr/>
        </p:nvSpPr>
        <p:spPr>
          <a:xfrm>
            <a:off x="1187624" y="4293096"/>
            <a:ext cx="6552728" cy="158417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defRPr/>
            </a:pPr>
            <a:r>
              <a:rPr lang="en-GB" b="1" dirty="0">
                <a:solidFill>
                  <a:prstClr val="white"/>
                </a:solidFill>
              </a:rPr>
              <a:t>Is the school meeting its own success criteria? </a:t>
            </a:r>
          </a:p>
        </p:txBody>
      </p:sp>
    </p:spTree>
    <p:extLst>
      <p:ext uri="{BB962C8B-B14F-4D97-AF65-F5344CB8AC3E}">
        <p14:creationId xmlns:p14="http://schemas.microsoft.com/office/powerpoint/2010/main" val="166602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66838" y="476673"/>
            <a:ext cx="5941466" cy="504056"/>
          </a:xfrm>
        </p:spPr>
        <p:txBody>
          <a:bodyPr/>
          <a:lstStyle/>
          <a:p>
            <a:pPr algn="ctr" eaLnBrk="1" hangingPunct="1"/>
            <a:r>
              <a:rPr lang="en-US" altLang="en-US" sz="2400" b="1" dirty="0">
                <a:latin typeface="Gill Sans" pitchFamily="-112" charset="0"/>
                <a:cs typeface="Gill Sans" pitchFamily="-112" charset="0"/>
              </a:rPr>
              <a:t>What inspectors are looking for</a:t>
            </a:r>
          </a:p>
        </p:txBody>
      </p:sp>
      <p:sp>
        <p:nvSpPr>
          <p:cNvPr id="20483" name="Rectangle 3"/>
          <p:cNvSpPr>
            <a:spLocks noGrp="1" noChangeArrowheads="1"/>
          </p:cNvSpPr>
          <p:nvPr>
            <p:ph sz="quarter" idx="4294967295"/>
          </p:nvPr>
        </p:nvSpPr>
        <p:spPr>
          <a:xfrm>
            <a:off x="1043608" y="1556791"/>
            <a:ext cx="7128792" cy="4680521"/>
          </a:xfrm>
        </p:spPr>
        <p:txBody>
          <a:bodyPr/>
          <a:lstStyle/>
          <a:p>
            <a:pPr eaLnBrk="1" hangingPunct="1"/>
            <a:r>
              <a:rPr lang="en-GB" altLang="en-US" sz="2000" dirty="0"/>
              <a:t>Before the inspection, RAISE Online and the school website are studied for evidence on attainment and on gaps</a:t>
            </a:r>
          </a:p>
          <a:p>
            <a:pPr eaLnBrk="1" hangingPunct="1"/>
            <a:r>
              <a:rPr lang="en-GB" altLang="en-US" sz="2000" dirty="0"/>
              <a:t>Attendance, exclusions, behaviour, well-being</a:t>
            </a:r>
          </a:p>
          <a:p>
            <a:pPr eaLnBrk="1" hangingPunct="1"/>
            <a:r>
              <a:rPr lang="en-GB" altLang="en-US" sz="2000" dirty="0"/>
              <a:t>Schools can add additional evidence, including case studies</a:t>
            </a:r>
          </a:p>
          <a:p>
            <a:pPr eaLnBrk="1" hangingPunct="1"/>
            <a:r>
              <a:rPr lang="en-GB" altLang="en-US" sz="2000" dirty="0"/>
              <a:t>PP pupil tracked by inspector</a:t>
            </a:r>
          </a:p>
          <a:p>
            <a:pPr eaLnBrk="1" hangingPunct="1"/>
            <a:r>
              <a:rPr lang="en-GB" altLang="en-US" sz="2000" dirty="0"/>
              <a:t>Discussions with PP pupils, parents, staff and governors</a:t>
            </a:r>
          </a:p>
          <a:p>
            <a:pPr eaLnBrk="1" hangingPunct="1"/>
            <a:r>
              <a:rPr lang="en-GB" altLang="en-US" sz="2000" dirty="0"/>
              <a:t>Study of effectiveness of PP spending strategies</a:t>
            </a:r>
          </a:p>
          <a:p>
            <a:pPr eaLnBrk="1" hangingPunct="1"/>
            <a:r>
              <a:rPr lang="en-GB" altLang="en-US" sz="2000" dirty="0"/>
              <a:t>Study of effectiveness of leadership in monitoring and evaluation</a:t>
            </a:r>
          </a:p>
          <a:p>
            <a:pPr eaLnBrk="1" hangingPunct="1"/>
            <a:r>
              <a:rPr lang="en-GB" altLang="en-US" sz="2000" dirty="0"/>
              <a:t>Governor involvement</a:t>
            </a:r>
          </a:p>
          <a:p>
            <a:pPr marL="0" indent="0" eaLnBrk="1" hangingPunct="1">
              <a:buNone/>
            </a:pPr>
            <a:endParaRPr lang="en-GB" altLang="en-US" sz="2000" dirty="0"/>
          </a:p>
          <a:p>
            <a:pPr eaLnBrk="1" hangingPunct="1"/>
            <a:r>
              <a:rPr lang="en-GB" altLang="en-US" sz="2000" dirty="0">
                <a:solidFill>
                  <a:srgbClr val="FF0000"/>
                </a:solidFill>
              </a:rPr>
              <a:t>Impact, impact, impact</a:t>
            </a:r>
          </a:p>
        </p:txBody>
      </p:sp>
    </p:spTree>
    <p:extLst>
      <p:ext uri="{BB962C8B-B14F-4D97-AF65-F5344CB8AC3E}">
        <p14:creationId xmlns:p14="http://schemas.microsoft.com/office/powerpoint/2010/main" val="816620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66838" y="476673"/>
            <a:ext cx="5941466" cy="504056"/>
          </a:xfrm>
        </p:spPr>
        <p:txBody>
          <a:bodyPr/>
          <a:lstStyle/>
          <a:p>
            <a:pPr algn="ctr" eaLnBrk="1" hangingPunct="1"/>
            <a:r>
              <a:rPr lang="en-US" altLang="en-US" sz="2400" b="1" dirty="0">
                <a:latin typeface="Gill Sans" pitchFamily="-112" charset="0"/>
                <a:cs typeface="Gill Sans" pitchFamily="-112" charset="0"/>
              </a:rPr>
              <a:t>What inspectors are looking for</a:t>
            </a:r>
          </a:p>
        </p:txBody>
      </p:sp>
      <p:sp>
        <p:nvSpPr>
          <p:cNvPr id="20483" name="Rectangle 3"/>
          <p:cNvSpPr>
            <a:spLocks noGrp="1" noChangeArrowheads="1"/>
          </p:cNvSpPr>
          <p:nvPr>
            <p:ph sz="quarter" idx="4294967295"/>
          </p:nvPr>
        </p:nvSpPr>
        <p:spPr>
          <a:xfrm>
            <a:off x="1043608" y="1556791"/>
            <a:ext cx="7128792" cy="4680521"/>
          </a:xfrm>
        </p:spPr>
        <p:txBody>
          <a:bodyPr/>
          <a:lstStyle/>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During the inspection, lines of enquiry by inspectors will focus on: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617538" lvl="1" indent="-342900">
              <a:lnSpc>
                <a:spcPct val="107000"/>
              </a:lnSpc>
              <a:spcAft>
                <a:spcPts val="0"/>
              </a:spcAft>
              <a:buFont typeface="Symbol" panose="05050102010706020507" pitchFamily="18" charset="2"/>
              <a:buChar char=""/>
            </a:pPr>
            <a:r>
              <a:rPr lang="en-GB" sz="1700" dirty="0">
                <a:latin typeface="Arial" panose="020B0604020202020204" pitchFamily="34" charset="0"/>
                <a:ea typeface="Calibri" panose="020F0502020204030204" pitchFamily="34" charset="0"/>
                <a:cs typeface="Times New Roman" panose="02020603050405020304" pitchFamily="18" charset="0"/>
              </a:rPr>
              <a:t>what barriers school leaders have identified </a:t>
            </a: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marL="617538" lvl="1" indent="-342900">
              <a:lnSpc>
                <a:spcPct val="107000"/>
              </a:lnSpc>
              <a:spcAft>
                <a:spcPts val="0"/>
              </a:spcAft>
              <a:buFont typeface="Symbol" panose="05050102010706020507" pitchFamily="18" charset="2"/>
              <a:buChar char=""/>
            </a:pPr>
            <a:r>
              <a:rPr lang="en-GB" sz="1700" dirty="0">
                <a:latin typeface="Arial" panose="020B0604020202020204" pitchFamily="34" charset="0"/>
                <a:ea typeface="Calibri" panose="020F0502020204030204" pitchFamily="34" charset="0"/>
                <a:cs typeface="Times New Roman" panose="02020603050405020304" pitchFamily="18" charset="0"/>
              </a:rPr>
              <a:t>what the pupil premium is spent on to improve outcomes for eligible pupils </a:t>
            </a: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marL="617538" lvl="1" indent="-342900">
              <a:lnSpc>
                <a:spcPct val="107000"/>
              </a:lnSpc>
              <a:spcAft>
                <a:spcPts val="0"/>
              </a:spcAft>
              <a:buFont typeface="Symbol" panose="05050102010706020507" pitchFamily="18" charset="2"/>
              <a:buChar char=""/>
            </a:pPr>
            <a:r>
              <a:rPr lang="en-GB" sz="1700" dirty="0">
                <a:latin typeface="Arial" panose="020B0604020202020204" pitchFamily="34" charset="0"/>
                <a:ea typeface="Calibri" panose="020F0502020204030204" pitchFamily="34" charset="0"/>
                <a:cs typeface="Times New Roman" panose="02020603050405020304" pitchFamily="18" charset="0"/>
              </a:rPr>
              <a:t>what difference this has made </a:t>
            </a: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marL="617538" lvl="1" indent="-342900">
              <a:lnSpc>
                <a:spcPct val="107000"/>
              </a:lnSpc>
              <a:spcAft>
                <a:spcPts val="0"/>
              </a:spcAft>
              <a:buFont typeface="Symbol" panose="05050102010706020507" pitchFamily="18" charset="2"/>
              <a:buChar char=""/>
            </a:pPr>
            <a:r>
              <a:rPr lang="en-GB" sz="1700" dirty="0">
                <a:latin typeface="Arial" panose="020B0604020202020204" pitchFamily="34" charset="0"/>
                <a:ea typeface="Calibri" panose="020F0502020204030204" pitchFamily="34" charset="0"/>
                <a:cs typeface="Times New Roman" panose="02020603050405020304" pitchFamily="18" charset="0"/>
              </a:rPr>
              <a:t>how school leaders know this </a:t>
            </a: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marL="617538" lvl="1" indent="-342900">
              <a:lnSpc>
                <a:spcPct val="107000"/>
              </a:lnSpc>
              <a:spcAft>
                <a:spcPts val="800"/>
              </a:spcAft>
              <a:buFont typeface="Symbol" panose="05050102010706020507" pitchFamily="18" charset="2"/>
              <a:buChar char=""/>
            </a:pPr>
            <a:r>
              <a:rPr lang="en-GB" sz="1700" dirty="0">
                <a:latin typeface="Arial" panose="020B0604020202020204" pitchFamily="34" charset="0"/>
                <a:ea typeface="Calibri" panose="020F0502020204030204" pitchFamily="34" charset="0"/>
                <a:cs typeface="Times New Roman" panose="02020603050405020304" pitchFamily="18" charset="0"/>
              </a:rPr>
              <a:t>where the evidence of impact is.  </a:t>
            </a: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n-GB" altLang="en-US" sz="2000" dirty="0">
              <a:solidFill>
                <a:srgbClr val="FF0000"/>
              </a:solidFill>
            </a:endParaRPr>
          </a:p>
          <a:p>
            <a:pPr eaLnBrk="1" hangingPunct="1"/>
            <a:r>
              <a:rPr lang="en-GB" altLang="en-US" sz="2000" dirty="0">
                <a:solidFill>
                  <a:srgbClr val="FF0000"/>
                </a:solidFill>
                <a:latin typeface="Arial" panose="020B0604020202020204" pitchFamily="34" charset="0"/>
                <a:cs typeface="Arial" panose="020B0604020202020204" pitchFamily="34" charset="0"/>
              </a:rPr>
              <a:t>Impact, impact, impact</a:t>
            </a:r>
          </a:p>
        </p:txBody>
      </p:sp>
    </p:spTree>
    <p:extLst>
      <p:ext uri="{BB962C8B-B14F-4D97-AF65-F5344CB8AC3E}">
        <p14:creationId xmlns:p14="http://schemas.microsoft.com/office/powerpoint/2010/main" val="2436459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66838" y="476673"/>
            <a:ext cx="5941466" cy="504056"/>
          </a:xfrm>
        </p:spPr>
        <p:txBody>
          <a:bodyPr/>
          <a:lstStyle/>
          <a:p>
            <a:pPr algn="ctr" eaLnBrk="1" hangingPunct="1"/>
            <a:r>
              <a:rPr lang="en-US" altLang="en-US" sz="2400" b="1" dirty="0">
                <a:latin typeface="Gill Sans" pitchFamily="-112" charset="0"/>
                <a:cs typeface="Gill Sans" pitchFamily="-112" charset="0"/>
              </a:rPr>
              <a:t>What inspectors are looking for</a:t>
            </a:r>
          </a:p>
        </p:txBody>
      </p:sp>
      <p:sp>
        <p:nvSpPr>
          <p:cNvPr id="20483" name="Rectangle 3"/>
          <p:cNvSpPr>
            <a:spLocks noGrp="1" noChangeArrowheads="1"/>
          </p:cNvSpPr>
          <p:nvPr>
            <p:ph sz="quarter" idx="4294967295"/>
          </p:nvPr>
        </p:nvSpPr>
        <p:spPr>
          <a:xfrm>
            <a:off x="1043608" y="1556791"/>
            <a:ext cx="7128792" cy="4680521"/>
          </a:xfrm>
        </p:spPr>
        <p:txBody>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See TES blog on 28 March 2017 by </a:t>
            </a:r>
            <a:r>
              <a:rPr lang="en-GB" sz="2000" dirty="0">
                <a:latin typeface="Calibri" panose="020F0502020204030204" pitchFamily="34" charset="0"/>
                <a:ea typeface="Calibri" panose="020F0502020204030204" pitchFamily="34" charset="0"/>
                <a:cs typeface="Calibri" panose="020F0502020204030204" pitchFamily="34" charset="0"/>
              </a:rPr>
              <a:t>Lorna Fitzjohn HMI at </a:t>
            </a:r>
            <a:r>
              <a:rPr lang="en-GB" sz="20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https://www.tes.com/blogs/ofsted/ofsteds-blog-lorna-fitzjohn-regional-director-west-midlands-her-presentation-ofsted-and</a:t>
            </a:r>
            <a:r>
              <a:rPr lang="en-GB" sz="2000" dirty="0">
                <a:latin typeface="Calibri" panose="020F0502020204030204" pitchFamily="34" charset="0"/>
                <a:ea typeface="Calibri" panose="020F0502020204030204" pitchFamily="34" charset="0"/>
                <a:cs typeface="Calibri" panose="020F0502020204030204" pitchFamily="34" charset="0"/>
              </a:rPr>
              <a:t>; Lorna’s slides at </a:t>
            </a:r>
            <a:r>
              <a:rPr lang="en-GB" sz="20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https://www.slideshare.net/Ofstednews/pupilpremiumwhatofstedlooksfor</a:t>
            </a:r>
            <a:r>
              <a:rPr lang="en-GB" sz="2000" dirty="0">
                <a:latin typeface="Calibri" panose="020F0502020204030204" pitchFamily="34" charset="0"/>
                <a:ea typeface="Calibri" panose="020F0502020204030204" pitchFamily="34" charset="0"/>
                <a:cs typeface="Calibri" panose="020F0502020204030204" pitchFamily="34" charset="0"/>
              </a:rPr>
              <a:t>; the TES blog by Sean </a:t>
            </a:r>
            <a:r>
              <a:rPr lang="en-GB" sz="2000" dirty="0" err="1">
                <a:latin typeface="Calibri" panose="020F0502020204030204" pitchFamily="34" charset="0"/>
                <a:ea typeface="Calibri" panose="020F0502020204030204" pitchFamily="34" charset="0"/>
                <a:cs typeface="Calibri" panose="020F0502020204030204" pitchFamily="34" charset="0"/>
              </a:rPr>
              <a:t>Harford</a:t>
            </a:r>
            <a:r>
              <a:rPr lang="en-GB" sz="2000" dirty="0">
                <a:latin typeface="Calibri" panose="020F0502020204030204" pitchFamily="34" charset="0"/>
                <a:ea typeface="Calibri" panose="020F0502020204030204" pitchFamily="34" charset="0"/>
                <a:cs typeface="Calibri" panose="020F0502020204030204" pitchFamily="34" charset="0"/>
              </a:rPr>
              <a:t> HMI at </a:t>
            </a:r>
            <a:r>
              <a:rPr lang="en-GB" sz="20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https://www.tes.com/blogs/ofsted/ofsted-blog-sean-harford-tells-teachers-primaryrocks-event-what-ofsted-really-looks</a:t>
            </a:r>
            <a:r>
              <a:rPr lang="en-GB" sz="2000" dirty="0">
                <a:latin typeface="Calibri" panose="020F0502020204030204" pitchFamily="34" charset="0"/>
                <a:ea typeface="Calibri" panose="020F0502020204030204" pitchFamily="34" charset="0"/>
                <a:cs typeface="Calibri" panose="020F0502020204030204" pitchFamily="34" charset="0"/>
              </a:rPr>
              <a:t>; and, for Early Years information, the TES blog by Gill Jones HMI at </a:t>
            </a:r>
            <a:r>
              <a:rPr lang="en-GB" sz="20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5"/>
              </a:rPr>
              <a:t>https://www.tes.com/blogs/ofsted/ofsted-blog-gill-jones-ofsteds-myth-busting-guide-early-years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eaLnBrk="1" hangingPunct="1"/>
            <a:r>
              <a:rPr lang="en-GB" altLang="en-US" sz="2000" dirty="0">
                <a:solidFill>
                  <a:srgbClr val="FF0000"/>
                </a:solidFill>
              </a:rPr>
              <a:t>Impact, impact, impact</a:t>
            </a:r>
          </a:p>
        </p:txBody>
      </p:sp>
    </p:spTree>
    <p:extLst>
      <p:ext uri="{BB962C8B-B14F-4D97-AF65-F5344CB8AC3E}">
        <p14:creationId xmlns:p14="http://schemas.microsoft.com/office/powerpoint/2010/main" val="3873544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a:xfrm>
            <a:off x="1116013" y="836713"/>
            <a:ext cx="6768355" cy="720080"/>
          </a:xfrm>
        </p:spPr>
        <p:txBody>
          <a:bodyPr>
            <a:normAutofit/>
          </a:bodyPr>
          <a:lstStyle/>
          <a:p>
            <a:pPr algn="ctr" eaLnBrk="1" hangingPunct="1">
              <a:defRPr/>
            </a:pPr>
            <a:r>
              <a:rPr lang="en-US" sz="2800" b="1" dirty="0">
                <a:latin typeface="+mn-lt"/>
              </a:rPr>
              <a:t>Accountability to parents</a:t>
            </a:r>
          </a:p>
        </p:txBody>
      </p:sp>
      <p:sp>
        <p:nvSpPr>
          <p:cNvPr id="26627" name="Rectangle 3"/>
          <p:cNvSpPr>
            <a:spLocks noGrp="1" noChangeArrowheads="1"/>
          </p:cNvSpPr>
          <p:nvPr>
            <p:ph sz="quarter" idx="4294967295"/>
          </p:nvPr>
        </p:nvSpPr>
        <p:spPr>
          <a:xfrm>
            <a:off x="1116013" y="1988840"/>
            <a:ext cx="7488237" cy="4104456"/>
          </a:xfrm>
        </p:spPr>
        <p:txBody>
          <a:bodyPr/>
          <a:lstStyle/>
          <a:p>
            <a:pPr eaLnBrk="1" hangingPunct="1"/>
            <a:r>
              <a:rPr lang="en-GB" altLang="en-US" sz="2000" dirty="0">
                <a:solidFill>
                  <a:srgbClr val="FF0000"/>
                </a:solidFill>
                <a:ea typeface="ＭＳ Ｐゴシック" pitchFamily="34" charset="-128"/>
              </a:rPr>
              <a:t>New regulations </a:t>
            </a:r>
          </a:p>
          <a:p>
            <a:pPr lvl="1" eaLnBrk="1" hangingPunct="1"/>
            <a:r>
              <a:rPr lang="en-GB" altLang="en-US" sz="1700" dirty="0">
                <a:solidFill>
                  <a:srgbClr val="FF0000"/>
                </a:solidFill>
                <a:ea typeface="ＭＳ Ｐゴシック" pitchFamily="34" charset="-128"/>
                <a:hlinkClick r:id="rId2"/>
              </a:rPr>
              <a:t>https://www.gov.uk/guidance/what-maintained-schools-must-publish-online</a:t>
            </a:r>
            <a:r>
              <a:rPr lang="en-GB" altLang="en-US" sz="1700" dirty="0">
                <a:solidFill>
                  <a:srgbClr val="FF0000"/>
                </a:solidFill>
                <a:ea typeface="ＭＳ Ｐゴシック" pitchFamily="34" charset="-128"/>
              </a:rPr>
              <a:t> </a:t>
            </a:r>
          </a:p>
          <a:p>
            <a:pPr lvl="1" eaLnBrk="1" hangingPunct="1"/>
            <a:r>
              <a:rPr lang="en-GB" altLang="en-US" sz="1700" dirty="0">
                <a:solidFill>
                  <a:srgbClr val="FF0000"/>
                </a:solidFill>
                <a:ea typeface="ＭＳ Ｐゴシック" pitchFamily="34" charset="-128"/>
                <a:hlinkClick r:id="rId3"/>
              </a:rPr>
              <a:t>https://www.gov.uk/guidance/what-academies-free-schools-and-colleges-should-publish-online</a:t>
            </a:r>
            <a:r>
              <a:rPr lang="en-GB" altLang="en-US" sz="1700" dirty="0">
                <a:solidFill>
                  <a:srgbClr val="FF0000"/>
                </a:solidFill>
                <a:ea typeface="ＭＳ Ｐゴシック" pitchFamily="34" charset="-128"/>
              </a:rPr>
              <a:t> </a:t>
            </a:r>
          </a:p>
          <a:p>
            <a:pPr marL="0" indent="0" eaLnBrk="1" hangingPunct="1">
              <a:buNone/>
            </a:pPr>
            <a:r>
              <a:rPr lang="en-GB" altLang="en-US" sz="2000" dirty="0">
                <a:solidFill>
                  <a:srgbClr val="FF0000"/>
                </a:solidFill>
                <a:ea typeface="ＭＳ Ｐゴシック" pitchFamily="34" charset="-128"/>
              </a:rPr>
              <a:t> </a:t>
            </a:r>
          </a:p>
          <a:p>
            <a:pPr eaLnBrk="1" hangingPunct="1"/>
            <a:r>
              <a:rPr lang="en-GB" altLang="en-US" sz="2000" dirty="0">
                <a:ea typeface="ＭＳ Ｐゴシック" pitchFamily="34" charset="-128"/>
              </a:rPr>
              <a:t>Obligation to report to parents on barriers to learning, PP policies and impact</a:t>
            </a:r>
          </a:p>
          <a:p>
            <a:pPr eaLnBrk="1" hangingPunct="1"/>
            <a:r>
              <a:rPr lang="en-GB" altLang="en-US" sz="2000" dirty="0">
                <a:ea typeface="ＭＳ Ｐゴシック" pitchFamily="34" charset="-128"/>
              </a:rPr>
              <a:t>Publish an online account of PP amount and plans to spend it</a:t>
            </a:r>
          </a:p>
          <a:p>
            <a:pPr marL="0" indent="0" eaLnBrk="1" hangingPunct="1">
              <a:buNone/>
            </a:pPr>
            <a:endParaRPr lang="en-GB" altLang="en-US" sz="2000" dirty="0">
              <a:ea typeface="ＭＳ Ｐゴシック" pitchFamily="34" charset="-128"/>
            </a:endParaRPr>
          </a:p>
          <a:p>
            <a:pPr eaLnBrk="1" hangingPunct="1"/>
            <a:r>
              <a:rPr lang="en-GB" altLang="en-US" sz="2000" dirty="0">
                <a:ea typeface="ＭＳ Ｐゴシック" pitchFamily="34" charset="-128"/>
              </a:rPr>
              <a:t>For previous year, publish what you spent it on and the impact</a:t>
            </a:r>
          </a:p>
          <a:p>
            <a:pPr marL="0" indent="0" eaLnBrk="1" hangingPunct="1">
              <a:buNone/>
            </a:pPr>
            <a:endParaRPr lang="en-GB" altLang="en-US" dirty="0">
              <a:ea typeface="ＭＳ Ｐゴシック" pitchFamily="34" charset="-128"/>
            </a:endParaRPr>
          </a:p>
          <a:p>
            <a:pPr eaLnBrk="1" hangingPunct="1"/>
            <a:endParaRPr lang="en-US" altLang="en-US" dirty="0">
              <a:ea typeface="ＭＳ Ｐゴシック" pitchFamily="34" charset="-128"/>
            </a:endParaRPr>
          </a:p>
        </p:txBody>
      </p:sp>
      <p:sp>
        <p:nvSpPr>
          <p:cNvPr id="266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fontAlgn="auto" hangingPunct="1">
              <a:spcBef>
                <a:spcPct val="0"/>
              </a:spcBef>
              <a:spcAft>
                <a:spcPts val="0"/>
              </a:spcAft>
              <a:buClrTx/>
              <a:buSzTx/>
              <a:buFontTx/>
              <a:buNone/>
              <a:defRPr/>
            </a:pPr>
            <a:fld id="{E271E96C-1FCB-4159-B10C-1214C11240F0}" type="slidenum">
              <a:rPr lang="en-US" altLang="en-US" sz="1400" kern="0" smtClean="0">
                <a:solidFill>
                  <a:srgbClr val="464653"/>
                </a:solidFill>
                <a:latin typeface="Arial" charset="0"/>
              </a:rPr>
              <a:pPr eaLnBrk="1" fontAlgn="auto" hangingPunct="1">
                <a:spcBef>
                  <a:spcPct val="0"/>
                </a:spcBef>
                <a:spcAft>
                  <a:spcPts val="0"/>
                </a:spcAft>
                <a:buClrTx/>
                <a:buSzTx/>
                <a:buFontTx/>
                <a:buNone/>
                <a:defRPr/>
              </a:pPr>
              <a:t>39</a:t>
            </a:fld>
            <a:endParaRPr lang="en-US" altLang="en-US" sz="1400" kern="0">
              <a:solidFill>
                <a:srgbClr val="464653"/>
              </a:solidFill>
              <a:latin typeface="Arial" charset="0"/>
            </a:endParaRPr>
          </a:p>
        </p:txBody>
      </p:sp>
    </p:spTree>
    <p:extLst>
      <p:ext uri="{BB962C8B-B14F-4D97-AF65-F5344CB8AC3E}">
        <p14:creationId xmlns:p14="http://schemas.microsoft.com/office/powerpoint/2010/main" val="846440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1547664" y="1124744"/>
            <a:ext cx="0" cy="35283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47664" y="4653136"/>
            <a:ext cx="525658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9512" y="908720"/>
            <a:ext cx="1296144" cy="369332"/>
          </a:xfrm>
          <a:prstGeom prst="rect">
            <a:avLst/>
          </a:prstGeom>
          <a:noFill/>
        </p:spPr>
        <p:txBody>
          <a:bodyPr wrap="square" rtlCol="0">
            <a:spAutoFit/>
          </a:bodyPr>
          <a:lstStyle/>
          <a:p>
            <a:pPr fontAlgn="base">
              <a:spcBef>
                <a:spcPct val="0"/>
              </a:spcBef>
              <a:spcAft>
                <a:spcPct val="0"/>
              </a:spcAft>
            </a:pPr>
            <a:r>
              <a:rPr lang="en-GB" dirty="0">
                <a:solidFill>
                  <a:prstClr val="black"/>
                </a:solidFill>
                <a:latin typeface="Arial" pitchFamily="34" charset="0"/>
                <a:ea typeface="ＭＳ Ｐゴシック" pitchFamily="34" charset="-128"/>
                <a:cs typeface="Arial" pitchFamily="34" charset="0"/>
              </a:rPr>
              <a:t>Attainment</a:t>
            </a:r>
          </a:p>
        </p:txBody>
      </p:sp>
      <p:sp>
        <p:nvSpPr>
          <p:cNvPr id="11" name="TextBox 10"/>
          <p:cNvSpPr txBox="1"/>
          <p:nvPr/>
        </p:nvSpPr>
        <p:spPr>
          <a:xfrm>
            <a:off x="6300192" y="4797152"/>
            <a:ext cx="1296144" cy="369332"/>
          </a:xfrm>
          <a:prstGeom prst="rect">
            <a:avLst/>
          </a:prstGeom>
          <a:noFill/>
        </p:spPr>
        <p:txBody>
          <a:bodyPr wrap="square" rtlCol="0">
            <a:spAutoFit/>
          </a:bodyPr>
          <a:lstStyle/>
          <a:p>
            <a:pPr fontAlgn="base">
              <a:spcBef>
                <a:spcPct val="0"/>
              </a:spcBef>
              <a:spcAft>
                <a:spcPct val="0"/>
              </a:spcAft>
            </a:pPr>
            <a:r>
              <a:rPr lang="en-GB" dirty="0">
                <a:solidFill>
                  <a:prstClr val="black"/>
                </a:solidFill>
                <a:latin typeface="Arial" pitchFamily="34" charset="0"/>
                <a:ea typeface="ＭＳ Ｐゴシック" pitchFamily="34" charset="-128"/>
                <a:cs typeface="Arial" pitchFamily="34" charset="0"/>
              </a:rPr>
              <a:t>Time</a:t>
            </a:r>
          </a:p>
        </p:txBody>
      </p:sp>
      <p:cxnSp>
        <p:nvCxnSpPr>
          <p:cNvPr id="13" name="Straight Connector 12"/>
          <p:cNvCxnSpPr/>
          <p:nvPr/>
        </p:nvCxnSpPr>
        <p:spPr>
          <a:xfrm flipV="1">
            <a:off x="1763688" y="1278052"/>
            <a:ext cx="4176464" cy="222295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051720" y="1340768"/>
            <a:ext cx="3960440" cy="280831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948264" y="1700808"/>
            <a:ext cx="1296144" cy="584775"/>
          </a:xfrm>
          <a:prstGeom prst="rect">
            <a:avLst/>
          </a:prstGeom>
          <a:noFill/>
        </p:spPr>
        <p:txBody>
          <a:bodyPr wrap="square" rtlCol="0">
            <a:spAutoFit/>
          </a:bodyPr>
          <a:lstStyle/>
          <a:p>
            <a:pPr fontAlgn="base">
              <a:spcBef>
                <a:spcPct val="0"/>
              </a:spcBef>
              <a:spcAft>
                <a:spcPct val="0"/>
              </a:spcAft>
            </a:pPr>
            <a:r>
              <a:rPr lang="en-GB" sz="1600" dirty="0">
                <a:solidFill>
                  <a:srgbClr val="FF0000"/>
                </a:solidFill>
                <a:latin typeface="Arial" pitchFamily="34" charset="0"/>
                <a:ea typeface="ＭＳ Ｐゴシック" pitchFamily="34" charset="-128"/>
                <a:cs typeface="Arial" pitchFamily="34" charset="0"/>
              </a:rPr>
              <a:t>PP pupils</a:t>
            </a:r>
            <a:endParaRPr lang="en-GB" sz="1600" dirty="0">
              <a:solidFill>
                <a:srgbClr val="0070C0"/>
              </a:solidFill>
              <a:latin typeface="Arial" pitchFamily="34" charset="0"/>
              <a:ea typeface="ＭＳ Ｐゴシック" pitchFamily="34" charset="-128"/>
              <a:cs typeface="Arial" pitchFamily="34" charset="0"/>
            </a:endParaRPr>
          </a:p>
          <a:p>
            <a:pPr fontAlgn="base">
              <a:spcBef>
                <a:spcPct val="0"/>
              </a:spcBef>
              <a:spcAft>
                <a:spcPct val="0"/>
              </a:spcAft>
            </a:pPr>
            <a:r>
              <a:rPr lang="en-GB" sz="1600" dirty="0">
                <a:solidFill>
                  <a:srgbClr val="0070C0"/>
                </a:solidFill>
                <a:latin typeface="Arial" pitchFamily="34" charset="0"/>
                <a:ea typeface="ＭＳ Ｐゴシック" pitchFamily="34" charset="-128"/>
                <a:cs typeface="Arial" pitchFamily="34" charset="0"/>
              </a:rPr>
              <a:t>Other pupils</a:t>
            </a:r>
          </a:p>
        </p:txBody>
      </p:sp>
    </p:spTree>
    <p:extLst>
      <p:ext uri="{BB962C8B-B14F-4D97-AF65-F5344CB8AC3E}">
        <p14:creationId xmlns:p14="http://schemas.microsoft.com/office/powerpoint/2010/main" val="21288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2033587" y="620689"/>
            <a:ext cx="5076695" cy="1061256"/>
          </a:xfrm>
        </p:spPr>
        <p:txBody>
          <a:bodyPr>
            <a:noAutofit/>
          </a:bodyPr>
          <a:lstStyle/>
          <a:p>
            <a:pPr algn="ctr" eaLnBrk="1" hangingPunct="1">
              <a:defRPr/>
            </a:pPr>
            <a:r>
              <a:rPr lang="en-GB" sz="3000" b="1" dirty="0">
                <a:latin typeface="+mn-lt"/>
              </a:rPr>
              <a:t>Using curriculum freedoms to help close the gap </a:t>
            </a:r>
            <a:endParaRPr lang="en-US" sz="3000" b="1" dirty="0">
              <a:latin typeface="+mn-lt"/>
            </a:endParaRPr>
          </a:p>
        </p:txBody>
      </p:sp>
      <p:sp>
        <p:nvSpPr>
          <p:cNvPr id="29699" name="Rectangle 3"/>
          <p:cNvSpPr>
            <a:spLocks noGrp="1" noChangeArrowheads="1"/>
          </p:cNvSpPr>
          <p:nvPr>
            <p:ph sz="quarter" idx="4294967295"/>
          </p:nvPr>
        </p:nvSpPr>
        <p:spPr>
          <a:xfrm>
            <a:off x="1871700" y="1970838"/>
            <a:ext cx="5346594" cy="3565569"/>
          </a:xfrm>
        </p:spPr>
        <p:txBody>
          <a:bodyPr/>
          <a:lstStyle/>
          <a:p>
            <a:pPr marL="0" indent="0" algn="ctr" eaLnBrk="1" hangingPunct="1">
              <a:buNone/>
            </a:pPr>
            <a:r>
              <a:rPr lang="en-GB" altLang="en-US" sz="2100" dirty="0">
                <a:solidFill>
                  <a:srgbClr val="FF0000"/>
                </a:solidFill>
                <a:effectLst>
                  <a:outerShdw blurRad="38100" dist="38100" dir="2700000" algn="tl">
                    <a:srgbClr val="000000">
                      <a:alpha val="43137"/>
                    </a:srgbClr>
                  </a:outerShdw>
                </a:effectLst>
                <a:ea typeface="ＭＳ Ｐゴシック" pitchFamily="34" charset="-128"/>
              </a:rPr>
              <a:t>The school curriculum is everything that happens to a learner in school</a:t>
            </a:r>
          </a:p>
          <a:p>
            <a:pPr marL="0" indent="0" algn="ctr" eaLnBrk="1" hangingPunct="1">
              <a:buNone/>
            </a:pPr>
            <a:r>
              <a:rPr lang="en-GB" altLang="en-US" sz="2100" dirty="0">
                <a:solidFill>
                  <a:srgbClr val="C00000"/>
                </a:solidFill>
                <a:effectLst>
                  <a:outerShdw blurRad="38100" dist="38100" dir="2700000" algn="tl">
                    <a:srgbClr val="000000">
                      <a:alpha val="43137"/>
                    </a:srgbClr>
                  </a:outerShdw>
                </a:effectLst>
                <a:ea typeface="ＭＳ Ｐゴシック" pitchFamily="34" charset="-128"/>
              </a:rPr>
              <a:t>It is much bigger than the National Curriculum</a:t>
            </a:r>
          </a:p>
          <a:p>
            <a:pPr marL="0" indent="0" algn="ctr" eaLnBrk="1" hangingPunct="1">
              <a:buNone/>
            </a:pPr>
            <a:r>
              <a:rPr lang="en-GB" altLang="en-US" sz="2100" dirty="0">
                <a:solidFill>
                  <a:srgbClr val="FF0000"/>
                </a:solidFill>
                <a:effectLst>
                  <a:outerShdw blurRad="38100" dist="38100" dir="2700000" algn="tl">
                    <a:srgbClr val="000000">
                      <a:alpha val="43137"/>
                    </a:srgbClr>
                  </a:outerShdw>
                </a:effectLst>
                <a:ea typeface="ＭＳ Ｐゴシック" pitchFamily="34" charset="-128"/>
              </a:rPr>
              <a:t>It includes the co-curriculum</a:t>
            </a:r>
          </a:p>
          <a:p>
            <a:pPr eaLnBrk="1" hangingPunct="1"/>
            <a:endParaRPr lang="en-GB" altLang="en-US" sz="1800" dirty="0">
              <a:solidFill>
                <a:srgbClr val="FF0000"/>
              </a:solidFill>
              <a:ea typeface="ＭＳ Ｐゴシック" pitchFamily="34" charset="-128"/>
            </a:endParaRPr>
          </a:p>
          <a:p>
            <a:pPr eaLnBrk="1" hangingPunct="1"/>
            <a:endParaRPr lang="en-GB" altLang="en-US" sz="1800" dirty="0">
              <a:solidFill>
                <a:srgbClr val="FF0000"/>
              </a:solidFill>
              <a:ea typeface="ＭＳ Ｐゴシック" pitchFamily="34" charset="-128"/>
            </a:endParaRPr>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50"/>
              </a:spcBef>
              <a:buClr>
                <a:schemeClr val="accent1"/>
              </a:buClr>
              <a:buSzPct val="76000"/>
              <a:buFont typeface="Wingdings 3" pitchFamily="18" charset="2"/>
              <a:buChar char=""/>
              <a:defRPr sz="1950">
                <a:solidFill>
                  <a:schemeClr val="tx1"/>
                </a:solidFill>
                <a:latin typeface="Gill Sans MT" pitchFamily="34" charset="0"/>
                <a:ea typeface="ＭＳ Ｐゴシック" pitchFamily="34" charset="-128"/>
              </a:defRPr>
            </a:lvl1pPr>
            <a:lvl2pPr marL="557213" indent="-214313" eaLnBrk="0" hangingPunct="0">
              <a:spcBef>
                <a:spcPts val="375"/>
              </a:spcBef>
              <a:buClr>
                <a:schemeClr val="accent2"/>
              </a:buClr>
              <a:buSzPct val="76000"/>
              <a:buFont typeface="Wingdings 3" pitchFamily="18" charset="2"/>
              <a:buChar char=""/>
              <a:defRPr sz="1725">
                <a:solidFill>
                  <a:schemeClr val="tx2"/>
                </a:solidFill>
                <a:latin typeface="Gill Sans MT" pitchFamily="34" charset="0"/>
                <a:ea typeface="ＭＳ Ｐゴシック" pitchFamily="34" charset="-128"/>
              </a:defRPr>
            </a:lvl2pPr>
            <a:lvl3pPr marL="857250" indent="-171450" eaLnBrk="0" hangingPunct="0">
              <a:spcBef>
                <a:spcPts val="375"/>
              </a:spcBef>
              <a:buClr>
                <a:srgbClr val="BCBCBC"/>
              </a:buClr>
              <a:buSzPct val="76000"/>
              <a:buFont typeface="Wingdings 3" pitchFamily="18" charset="2"/>
              <a:buChar char=""/>
              <a:defRPr sz="1500">
                <a:solidFill>
                  <a:schemeClr val="tx1"/>
                </a:solidFill>
                <a:latin typeface="Gill Sans MT" pitchFamily="34" charset="0"/>
                <a:ea typeface="ＭＳ Ｐゴシック" pitchFamily="34" charset="-128"/>
              </a:defRPr>
            </a:lvl3pPr>
            <a:lvl4pPr marL="1200150" indent="-171450" eaLnBrk="0" hangingPunct="0">
              <a:spcBef>
                <a:spcPts val="3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1543050" indent="-171450" eaLnBrk="0" hangingPunct="0">
              <a:spcBef>
                <a:spcPts val="225"/>
              </a:spcBef>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5pPr>
            <a:lvl6pPr marL="18859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6pPr>
            <a:lvl7pPr marL="22288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7pPr>
            <a:lvl8pPr marL="25717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8pPr>
            <a:lvl9pPr marL="29146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9pPr>
          </a:lstStyle>
          <a:p>
            <a:pPr eaLnBrk="1" hangingPunct="1">
              <a:spcBef>
                <a:spcPct val="0"/>
              </a:spcBef>
              <a:buClrTx/>
              <a:buSzTx/>
              <a:buFont typeface="Wingdings 3" pitchFamily="18" charset="2"/>
              <a:buNone/>
            </a:pPr>
            <a:fld id="{6ADFA02C-48A8-41A2-8065-F1B04DEB75CB}" type="slidenum">
              <a:rPr lang="en-US" altLang="en-US" sz="1050">
                <a:solidFill>
                  <a:srgbClr val="464653"/>
                </a:solidFill>
                <a:latin typeface="Arial" charset="0"/>
              </a:rPr>
              <a:pPr eaLnBrk="1" hangingPunct="1">
                <a:spcBef>
                  <a:spcPct val="0"/>
                </a:spcBef>
                <a:buClrTx/>
                <a:buSzTx/>
                <a:buFont typeface="Wingdings 3" pitchFamily="18" charset="2"/>
                <a:buNone/>
              </a:pPr>
              <a:t>40</a:t>
            </a:fld>
            <a:endParaRPr lang="en-US" altLang="en-US" sz="1050">
              <a:solidFill>
                <a:srgbClr val="464653"/>
              </a:solidFill>
              <a:latin typeface="Arial" charset="0"/>
            </a:endParaRPr>
          </a:p>
        </p:txBody>
      </p:sp>
      <p:sp>
        <p:nvSpPr>
          <p:cNvPr id="2" name="Oval 1"/>
          <p:cNvSpPr/>
          <p:nvPr/>
        </p:nvSpPr>
        <p:spPr>
          <a:xfrm>
            <a:off x="2033587" y="3699030"/>
            <a:ext cx="4752659" cy="167418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GB" sz="2100" dirty="0">
                <a:solidFill>
                  <a:prstClr val="white"/>
                </a:solidFill>
                <a:effectLst>
                  <a:outerShdw blurRad="38100" dist="38100" dir="2700000" algn="tl">
                    <a:srgbClr val="000000">
                      <a:alpha val="43137"/>
                    </a:srgbClr>
                  </a:outerShdw>
                </a:effectLst>
              </a:rPr>
              <a:t>SCHOOL CURRICULUM</a:t>
            </a:r>
          </a:p>
        </p:txBody>
      </p:sp>
      <p:sp>
        <p:nvSpPr>
          <p:cNvPr id="3" name="Oval 2"/>
          <p:cNvSpPr/>
          <p:nvPr/>
        </p:nvSpPr>
        <p:spPr>
          <a:xfrm>
            <a:off x="3437874" y="4725144"/>
            <a:ext cx="1890210" cy="450912"/>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GB" sz="1200" dirty="0">
                <a:solidFill>
                  <a:prstClr val="black"/>
                </a:solidFill>
              </a:rPr>
              <a:t>NATIONAL CURRICULUM</a:t>
            </a:r>
          </a:p>
        </p:txBody>
      </p:sp>
    </p:spTree>
    <p:extLst>
      <p:ext uri="{BB962C8B-B14F-4D97-AF65-F5344CB8AC3E}">
        <p14:creationId xmlns:p14="http://schemas.microsoft.com/office/powerpoint/2010/main" val="18334282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4294967295"/>
          </p:nvPr>
        </p:nvSpPr>
        <p:spPr>
          <a:xfrm>
            <a:off x="1143001" y="2349105"/>
            <a:ext cx="5831681" cy="2915840"/>
          </a:xfrm>
        </p:spPr>
        <p:txBody>
          <a:bodyPr/>
          <a:lstStyle/>
          <a:p>
            <a:pPr marL="0" indent="0" eaLnBrk="1" hangingPunct="1">
              <a:buNone/>
              <a:defRPr/>
            </a:pPr>
            <a:endParaRPr lang="en-GB" sz="1800" dirty="0"/>
          </a:p>
          <a:p>
            <a:pPr eaLnBrk="1" hangingPunct="1">
              <a:buFont typeface="Wingdings 3" pitchFamily="-112" charset="2"/>
              <a:buChar char=""/>
              <a:defRPr/>
            </a:pPr>
            <a:endParaRPr lang="en-GB" sz="1800" dirty="0">
              <a:solidFill>
                <a:srgbClr val="FF0000"/>
              </a:solidFill>
            </a:endParaRPr>
          </a:p>
          <a:p>
            <a:pPr eaLnBrk="1" hangingPunct="1">
              <a:buFont typeface="Wingdings 3" pitchFamily="-112" charset="2"/>
              <a:buChar char=""/>
              <a:defRPr/>
            </a:pPr>
            <a:endParaRPr lang="en-GB" sz="2100" dirty="0"/>
          </a:p>
          <a:p>
            <a:pPr eaLnBrk="1" hangingPunct="1">
              <a:buFont typeface="Wingdings 3" pitchFamily="-112" charset="2"/>
              <a:buChar char=""/>
              <a:defRPr/>
            </a:pPr>
            <a:endParaRPr lang="en-GB" dirty="0"/>
          </a:p>
          <a:p>
            <a:pPr eaLnBrk="1" hangingPunct="1">
              <a:buFont typeface="Wingdings 3" pitchFamily="-112" charset="2"/>
              <a:buChar char=""/>
              <a:defRPr/>
            </a:pPr>
            <a:endParaRPr lang="en-US" dirty="0"/>
          </a:p>
        </p:txBody>
      </p:sp>
      <p:graphicFrame>
        <p:nvGraphicFramePr>
          <p:cNvPr id="2" name="Diagram 1"/>
          <p:cNvGraphicFramePr/>
          <p:nvPr>
            <p:extLst/>
          </p:nvPr>
        </p:nvGraphicFramePr>
        <p:xfrm>
          <a:off x="2286000" y="1970838"/>
          <a:ext cx="4572000" cy="3294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50"/>
              </a:spcBef>
              <a:buClr>
                <a:schemeClr val="accent1"/>
              </a:buClr>
              <a:buSzPct val="76000"/>
              <a:buFont typeface="Wingdings 3" pitchFamily="18" charset="2"/>
              <a:buChar char=""/>
              <a:defRPr sz="1950">
                <a:solidFill>
                  <a:schemeClr val="tx1"/>
                </a:solidFill>
                <a:latin typeface="Gill Sans MT" pitchFamily="34" charset="0"/>
                <a:ea typeface="ＭＳ Ｐゴシック" pitchFamily="34" charset="-128"/>
              </a:defRPr>
            </a:lvl1pPr>
            <a:lvl2pPr marL="557213" indent="-214313" eaLnBrk="0" hangingPunct="0">
              <a:spcBef>
                <a:spcPts val="375"/>
              </a:spcBef>
              <a:buClr>
                <a:schemeClr val="accent2"/>
              </a:buClr>
              <a:buSzPct val="76000"/>
              <a:buFont typeface="Wingdings 3" pitchFamily="18" charset="2"/>
              <a:buChar char=""/>
              <a:defRPr sz="1725">
                <a:solidFill>
                  <a:schemeClr val="tx2"/>
                </a:solidFill>
                <a:latin typeface="Gill Sans MT" pitchFamily="34" charset="0"/>
                <a:ea typeface="ＭＳ Ｐゴシック" pitchFamily="34" charset="-128"/>
              </a:defRPr>
            </a:lvl2pPr>
            <a:lvl3pPr marL="857250" indent="-171450" eaLnBrk="0" hangingPunct="0">
              <a:spcBef>
                <a:spcPts val="375"/>
              </a:spcBef>
              <a:buClr>
                <a:srgbClr val="BCBCBC"/>
              </a:buClr>
              <a:buSzPct val="76000"/>
              <a:buFont typeface="Wingdings 3" pitchFamily="18" charset="2"/>
              <a:buChar char=""/>
              <a:defRPr sz="1500">
                <a:solidFill>
                  <a:schemeClr val="tx1"/>
                </a:solidFill>
                <a:latin typeface="Gill Sans MT" pitchFamily="34" charset="0"/>
                <a:ea typeface="ＭＳ Ｐゴシック" pitchFamily="34" charset="-128"/>
              </a:defRPr>
            </a:lvl3pPr>
            <a:lvl4pPr marL="1200150" indent="-171450" eaLnBrk="0" hangingPunct="0">
              <a:spcBef>
                <a:spcPts val="3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1543050" indent="-171450" eaLnBrk="0" hangingPunct="0">
              <a:spcBef>
                <a:spcPts val="225"/>
              </a:spcBef>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5pPr>
            <a:lvl6pPr marL="18859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6pPr>
            <a:lvl7pPr marL="22288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7pPr>
            <a:lvl8pPr marL="25717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8pPr>
            <a:lvl9pPr marL="29146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9pPr>
          </a:lstStyle>
          <a:p>
            <a:pPr eaLnBrk="1" hangingPunct="1">
              <a:spcBef>
                <a:spcPct val="0"/>
              </a:spcBef>
              <a:buClrTx/>
              <a:buSzTx/>
              <a:buFont typeface="Wingdings 3" pitchFamily="18" charset="2"/>
              <a:buNone/>
            </a:pPr>
            <a:fld id="{C39FE221-A134-4038-BE36-142A18187C5D}" type="slidenum">
              <a:rPr lang="en-US" altLang="en-US" sz="1050">
                <a:solidFill>
                  <a:srgbClr val="464653"/>
                </a:solidFill>
                <a:latin typeface="Arial" charset="0"/>
              </a:rPr>
              <a:pPr eaLnBrk="1" hangingPunct="1">
                <a:spcBef>
                  <a:spcPct val="0"/>
                </a:spcBef>
                <a:buClrTx/>
                <a:buSzTx/>
                <a:buFont typeface="Wingdings 3" pitchFamily="18" charset="2"/>
                <a:buNone/>
              </a:pPr>
              <a:t>41</a:t>
            </a:fld>
            <a:endParaRPr lang="en-US" altLang="en-US" sz="1050">
              <a:solidFill>
                <a:srgbClr val="464653"/>
              </a:solidFill>
              <a:latin typeface="Arial" charset="0"/>
            </a:endParaRPr>
          </a:p>
        </p:txBody>
      </p:sp>
    </p:spTree>
    <p:extLst>
      <p:ext uri="{BB962C8B-B14F-4D97-AF65-F5344CB8AC3E}">
        <p14:creationId xmlns:p14="http://schemas.microsoft.com/office/powerpoint/2010/main" val="1370894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2033587" y="836713"/>
            <a:ext cx="5076695" cy="936104"/>
          </a:xfrm>
        </p:spPr>
        <p:txBody>
          <a:bodyPr>
            <a:noAutofit/>
          </a:bodyPr>
          <a:lstStyle/>
          <a:p>
            <a:pPr algn="ctr" eaLnBrk="1" hangingPunct="1">
              <a:defRPr/>
            </a:pPr>
            <a:r>
              <a:rPr lang="en-GB" sz="2800" b="1" dirty="0">
                <a:latin typeface="+mn-lt"/>
              </a:rPr>
              <a:t>Addressing the critical curriculum questions  </a:t>
            </a:r>
            <a:endParaRPr lang="en-US" sz="2800" b="1" dirty="0">
              <a:latin typeface="+mn-lt"/>
            </a:endParaRPr>
          </a:p>
        </p:txBody>
      </p:sp>
      <p:sp>
        <p:nvSpPr>
          <p:cNvPr id="29699" name="Rectangle 3"/>
          <p:cNvSpPr>
            <a:spLocks noGrp="1" noChangeArrowheads="1"/>
          </p:cNvSpPr>
          <p:nvPr>
            <p:ph sz="quarter" idx="4294967295"/>
          </p:nvPr>
        </p:nvSpPr>
        <p:spPr>
          <a:xfrm>
            <a:off x="1403648" y="2132856"/>
            <a:ext cx="6480719" cy="4104455"/>
          </a:xfrm>
        </p:spPr>
        <p:txBody>
          <a:bodyPr/>
          <a:lstStyle/>
          <a:p>
            <a:pPr eaLnBrk="1" hangingPunct="1"/>
            <a:r>
              <a:rPr lang="en-GB" altLang="en-US" sz="2400" i="1" dirty="0">
                <a:ea typeface="ＭＳ Ｐゴシック" pitchFamily="34" charset="-128"/>
              </a:rPr>
              <a:t>What curriculum does a C21 young person need?</a:t>
            </a:r>
          </a:p>
          <a:p>
            <a:pPr eaLnBrk="1" hangingPunct="1"/>
            <a:r>
              <a:rPr lang="en-GB" altLang="en-US" sz="2400" i="1" dirty="0">
                <a:ea typeface="ＭＳ Ｐゴシック" pitchFamily="34" charset="-128"/>
              </a:rPr>
              <a:t>What curriculum does most for the disadvantaged?</a:t>
            </a:r>
          </a:p>
          <a:p>
            <a:pPr marL="0" indent="0" eaLnBrk="1" hangingPunct="1">
              <a:buNone/>
            </a:pPr>
            <a:endParaRPr lang="en-GB" altLang="en-US" sz="2400" b="1" dirty="0">
              <a:solidFill>
                <a:srgbClr val="FF0000"/>
              </a:solidFill>
              <a:ea typeface="ＭＳ Ｐゴシック" pitchFamily="34" charset="-128"/>
            </a:endParaRPr>
          </a:p>
          <a:p>
            <a:pPr marL="0" indent="0" eaLnBrk="1" hangingPunct="1">
              <a:buNone/>
            </a:pPr>
            <a:r>
              <a:rPr lang="en-GB" altLang="en-US" sz="2400" b="1" dirty="0">
                <a:solidFill>
                  <a:srgbClr val="FF0000"/>
                </a:solidFill>
                <a:ea typeface="ＭＳ Ｐゴシック" pitchFamily="34" charset="-128"/>
              </a:rPr>
              <a:t>Entitlement:</a:t>
            </a:r>
          </a:p>
          <a:p>
            <a:pPr eaLnBrk="1" hangingPunct="1"/>
            <a:r>
              <a:rPr lang="en-GB" altLang="en-US" sz="2400" dirty="0">
                <a:solidFill>
                  <a:srgbClr val="C00000"/>
                </a:solidFill>
                <a:ea typeface="ＭＳ Ｐゴシック" pitchFamily="34" charset="-128"/>
              </a:rPr>
              <a:t>Give all young people a fully rounded education – a ‘whole education’</a:t>
            </a:r>
          </a:p>
          <a:p>
            <a:pPr eaLnBrk="1" hangingPunct="1"/>
            <a:r>
              <a:rPr lang="en-GB" altLang="en-US" sz="2400" dirty="0">
                <a:solidFill>
                  <a:srgbClr val="C00000"/>
                </a:solidFill>
                <a:ea typeface="ＭＳ Ｐゴシック" pitchFamily="34" charset="-128"/>
              </a:rPr>
              <a:t>Develop knowledge, skills and personal qualities</a:t>
            </a:r>
            <a:endParaRPr lang="en-GB" altLang="en-US" sz="2400" dirty="0">
              <a:ea typeface="ＭＳ Ｐゴシック" pitchFamily="34" charset="-128"/>
            </a:endParaRPr>
          </a:p>
          <a:p>
            <a:pPr eaLnBrk="1" hangingPunct="1"/>
            <a:endParaRPr lang="en-GB" altLang="en-US" sz="2400" b="1" dirty="0">
              <a:solidFill>
                <a:srgbClr val="0070C0"/>
              </a:solidFill>
              <a:ea typeface="ＭＳ Ｐゴシック" pitchFamily="34" charset="-128"/>
            </a:endParaRPr>
          </a:p>
          <a:p>
            <a:pPr eaLnBrk="1" hangingPunct="1"/>
            <a:r>
              <a:rPr lang="en-GB" altLang="en-US" sz="2400" b="1" dirty="0">
                <a:solidFill>
                  <a:srgbClr val="0070C0"/>
                </a:solidFill>
                <a:ea typeface="ＭＳ Ｐゴシック" pitchFamily="34" charset="-128"/>
              </a:rPr>
              <a:t>This curriculum can help to ‘close the gap’</a:t>
            </a:r>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50"/>
              </a:spcBef>
              <a:buClr>
                <a:schemeClr val="accent1"/>
              </a:buClr>
              <a:buSzPct val="76000"/>
              <a:buFont typeface="Wingdings 3" pitchFamily="18" charset="2"/>
              <a:buChar char=""/>
              <a:defRPr sz="1950">
                <a:solidFill>
                  <a:schemeClr val="tx1"/>
                </a:solidFill>
                <a:latin typeface="Gill Sans MT" pitchFamily="34" charset="0"/>
                <a:ea typeface="ＭＳ Ｐゴシック" pitchFamily="34" charset="-128"/>
              </a:defRPr>
            </a:lvl1pPr>
            <a:lvl2pPr marL="557213" indent="-214313" eaLnBrk="0" hangingPunct="0">
              <a:spcBef>
                <a:spcPts val="375"/>
              </a:spcBef>
              <a:buClr>
                <a:schemeClr val="accent2"/>
              </a:buClr>
              <a:buSzPct val="76000"/>
              <a:buFont typeface="Wingdings 3" pitchFamily="18" charset="2"/>
              <a:buChar char=""/>
              <a:defRPr sz="1725">
                <a:solidFill>
                  <a:schemeClr val="tx2"/>
                </a:solidFill>
                <a:latin typeface="Gill Sans MT" pitchFamily="34" charset="0"/>
                <a:ea typeface="ＭＳ Ｐゴシック" pitchFamily="34" charset="-128"/>
              </a:defRPr>
            </a:lvl2pPr>
            <a:lvl3pPr marL="857250" indent="-171450" eaLnBrk="0" hangingPunct="0">
              <a:spcBef>
                <a:spcPts val="375"/>
              </a:spcBef>
              <a:buClr>
                <a:srgbClr val="BCBCBC"/>
              </a:buClr>
              <a:buSzPct val="76000"/>
              <a:buFont typeface="Wingdings 3" pitchFamily="18" charset="2"/>
              <a:buChar char=""/>
              <a:defRPr sz="1500">
                <a:solidFill>
                  <a:schemeClr val="tx1"/>
                </a:solidFill>
                <a:latin typeface="Gill Sans MT" pitchFamily="34" charset="0"/>
                <a:ea typeface="ＭＳ Ｐゴシック" pitchFamily="34" charset="-128"/>
              </a:defRPr>
            </a:lvl3pPr>
            <a:lvl4pPr marL="1200150" indent="-171450" eaLnBrk="0" hangingPunct="0">
              <a:spcBef>
                <a:spcPts val="3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1543050" indent="-171450" eaLnBrk="0" hangingPunct="0">
              <a:spcBef>
                <a:spcPts val="225"/>
              </a:spcBef>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5pPr>
            <a:lvl6pPr marL="18859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6pPr>
            <a:lvl7pPr marL="22288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7pPr>
            <a:lvl8pPr marL="25717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8pPr>
            <a:lvl9pPr marL="29146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9pPr>
          </a:lstStyle>
          <a:p>
            <a:pPr eaLnBrk="1" hangingPunct="1">
              <a:spcBef>
                <a:spcPct val="0"/>
              </a:spcBef>
              <a:buClrTx/>
              <a:buSzTx/>
              <a:buFont typeface="Wingdings 3" pitchFamily="18" charset="2"/>
              <a:buNone/>
            </a:pPr>
            <a:fld id="{6ADFA02C-48A8-41A2-8065-F1B04DEB75CB}" type="slidenum">
              <a:rPr lang="en-US" altLang="en-US" sz="1050">
                <a:solidFill>
                  <a:srgbClr val="464653"/>
                </a:solidFill>
                <a:latin typeface="Arial" charset="0"/>
              </a:rPr>
              <a:pPr eaLnBrk="1" hangingPunct="1">
                <a:spcBef>
                  <a:spcPct val="0"/>
                </a:spcBef>
                <a:buClrTx/>
                <a:buSzTx/>
                <a:buFont typeface="Wingdings 3" pitchFamily="18" charset="2"/>
                <a:buNone/>
              </a:pPr>
              <a:t>42</a:t>
            </a:fld>
            <a:endParaRPr lang="en-US" altLang="en-US" sz="1050">
              <a:solidFill>
                <a:srgbClr val="464653"/>
              </a:solidFill>
              <a:latin typeface="Arial" charset="0"/>
            </a:endParaRPr>
          </a:p>
        </p:txBody>
      </p:sp>
    </p:spTree>
    <p:extLst>
      <p:ext uri="{BB962C8B-B14F-4D97-AF65-F5344CB8AC3E}">
        <p14:creationId xmlns:p14="http://schemas.microsoft.com/office/powerpoint/2010/main" val="3536703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214754"/>
            <a:ext cx="6172200" cy="864095"/>
          </a:xfrm>
          <a:solidFill>
            <a:schemeClr val="bg1">
              <a:lumMod val="65000"/>
            </a:schemeClr>
          </a:solidFill>
        </p:spPr>
        <p:txBody>
          <a:bodyPr>
            <a:normAutofit/>
          </a:bodyPr>
          <a:lstStyle/>
          <a:p>
            <a:r>
              <a:rPr lang="en-GB" sz="2400" b="1" dirty="0">
                <a:solidFill>
                  <a:srgbClr val="002060"/>
                </a:solidFill>
              </a:rPr>
              <a:t>Social Mobility and Child Poverty Commission in England</a:t>
            </a:r>
          </a:p>
        </p:txBody>
      </p:sp>
      <p:sp>
        <p:nvSpPr>
          <p:cNvPr id="3" name="Content Placeholder 2"/>
          <p:cNvSpPr>
            <a:spLocks noGrp="1"/>
          </p:cNvSpPr>
          <p:nvPr>
            <p:ph sz="half" idx="1"/>
          </p:nvPr>
        </p:nvSpPr>
        <p:spPr>
          <a:xfrm>
            <a:off x="1485900" y="2186863"/>
            <a:ext cx="2766678" cy="2916324"/>
          </a:xfrm>
          <a:solidFill>
            <a:srgbClr val="FFFF00"/>
          </a:solidFill>
        </p:spPr>
        <p:txBody>
          <a:bodyPr>
            <a:normAutofit fontScale="92500"/>
          </a:bodyPr>
          <a:lstStyle/>
          <a:p>
            <a:pPr marL="0" indent="0">
              <a:buNone/>
            </a:pPr>
            <a:r>
              <a:rPr lang="en-GB" dirty="0"/>
              <a:t>The Social Mobility Commission states that schools need to focus on developing wider skills alongside improving their academic attainment and highlights the importance of, in their words</a:t>
            </a:r>
          </a:p>
        </p:txBody>
      </p:sp>
      <p:sp>
        <p:nvSpPr>
          <p:cNvPr id="4" name="Content Placeholder 3"/>
          <p:cNvSpPr>
            <a:spLocks noGrp="1"/>
          </p:cNvSpPr>
          <p:nvPr>
            <p:ph sz="half" idx="2"/>
          </p:nvPr>
        </p:nvSpPr>
        <p:spPr>
          <a:xfrm>
            <a:off x="4355976" y="2186862"/>
            <a:ext cx="3028950" cy="2916324"/>
          </a:xfrm>
          <a:solidFill>
            <a:srgbClr val="FF0000"/>
          </a:solidFill>
        </p:spPr>
        <p:txBody>
          <a:bodyPr>
            <a:normAutofit fontScale="92500"/>
          </a:bodyPr>
          <a:lstStyle/>
          <a:p>
            <a:pPr marL="0" indent="0">
              <a:buNone/>
            </a:pPr>
            <a:r>
              <a:rPr lang="en-GB" dirty="0">
                <a:solidFill>
                  <a:schemeClr val="bg1"/>
                </a:solidFill>
              </a:rPr>
              <a:t>“</a:t>
            </a:r>
            <a:r>
              <a:rPr lang="en-GB" i="1" dirty="0">
                <a:solidFill>
                  <a:schemeClr val="bg1"/>
                </a:solidFill>
              </a:rPr>
              <a:t>Preparing students for all aspects of life, not just exams – supporting the development of character and other non-cognitive aspects of personality that underpin learning</a:t>
            </a:r>
            <a:r>
              <a:rPr lang="en-GB" dirty="0">
                <a:solidFill>
                  <a:schemeClr val="bg1"/>
                </a:solidFill>
              </a:rPr>
              <a:t>… </a:t>
            </a:r>
            <a:r>
              <a:rPr lang="en-GB" i="1" dirty="0">
                <a:solidFill>
                  <a:schemeClr val="bg1"/>
                </a:solidFill>
              </a:rPr>
              <a:t>It is not a question of either/or. Schools need to be doing both”</a:t>
            </a:r>
            <a:endParaRPr lang="en-GB" dirty="0">
              <a:solidFill>
                <a:schemeClr val="bg1"/>
              </a:solidFill>
            </a:endParaRPr>
          </a:p>
          <a:p>
            <a:endParaRPr lang="en-GB" dirty="0">
              <a:solidFill>
                <a:schemeClr val="bg1"/>
              </a:solidFill>
            </a:endParaRPr>
          </a:p>
        </p:txBody>
      </p:sp>
      <p:sp>
        <p:nvSpPr>
          <p:cNvPr id="5" name="Footer Placeholder 4"/>
          <p:cNvSpPr>
            <a:spLocks noGrp="1"/>
          </p:cNvSpPr>
          <p:nvPr>
            <p:ph type="ftr" sz="quarter" idx="11"/>
          </p:nvPr>
        </p:nvSpPr>
        <p:spPr>
          <a:xfrm>
            <a:off x="1331640" y="5643247"/>
            <a:ext cx="2171700" cy="273844"/>
          </a:xfrm>
        </p:spPr>
        <p:txBody>
          <a:bodyPr/>
          <a:lstStyle/>
          <a:p>
            <a:endParaRPr lang="en-US" dirty="0">
              <a:solidFill>
                <a:prstClr val="black">
                  <a:tint val="75000"/>
                </a:prstClr>
              </a:solidFill>
              <a:latin typeface="Calibri"/>
            </a:endParaRPr>
          </a:p>
        </p:txBody>
      </p:sp>
    </p:spTree>
    <p:extLst>
      <p:ext uri="{BB962C8B-B14F-4D97-AF65-F5344CB8AC3E}">
        <p14:creationId xmlns:p14="http://schemas.microsoft.com/office/powerpoint/2010/main" val="1798077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718" y="1196752"/>
            <a:ext cx="4644516" cy="796038"/>
          </a:xfrm>
          <a:solidFill>
            <a:srgbClr val="0070C0"/>
          </a:solidFill>
        </p:spPr>
        <p:txBody>
          <a:bodyPr>
            <a:normAutofit fontScale="90000"/>
          </a:bodyPr>
          <a:lstStyle/>
          <a:p>
            <a:r>
              <a:rPr lang="en-US" sz="2025" b="1" dirty="0">
                <a:solidFill>
                  <a:schemeClr val="bg1"/>
                </a:solidFill>
              </a:rPr>
              <a:t>CBI and OECD</a:t>
            </a:r>
            <a:br>
              <a:rPr lang="en-US" sz="2025" b="1" dirty="0">
                <a:solidFill>
                  <a:schemeClr val="bg1"/>
                </a:solidFill>
              </a:rPr>
            </a:br>
            <a:r>
              <a:rPr lang="en-US" sz="2025" b="1" dirty="0">
                <a:solidFill>
                  <a:schemeClr val="bg1"/>
                </a:solidFill>
              </a:rPr>
              <a:t>Thinking, creativity and problem solving</a:t>
            </a:r>
            <a:endParaRPr lang="en-US" sz="2025" dirty="0">
              <a:solidFill>
                <a:schemeClr val="bg1"/>
              </a:solidFill>
            </a:endParaRPr>
          </a:p>
        </p:txBody>
      </p:sp>
      <p:sp>
        <p:nvSpPr>
          <p:cNvPr id="5" name="Content Placeholder 4"/>
          <p:cNvSpPr>
            <a:spLocks noGrp="1"/>
          </p:cNvSpPr>
          <p:nvPr>
            <p:ph sz="half" idx="1"/>
          </p:nvPr>
        </p:nvSpPr>
        <p:spPr>
          <a:xfrm>
            <a:off x="1485900" y="2057401"/>
            <a:ext cx="3028950" cy="3261811"/>
          </a:xfrm>
          <a:solidFill>
            <a:srgbClr val="FFFF00"/>
          </a:solidFill>
        </p:spPr>
        <p:txBody>
          <a:bodyPr>
            <a:normAutofit fontScale="55000" lnSpcReduction="20000"/>
          </a:bodyPr>
          <a:lstStyle/>
          <a:p>
            <a:pPr marL="0" indent="0">
              <a:buNone/>
            </a:pPr>
            <a:r>
              <a:rPr lang="en-US" sz="2850" dirty="0"/>
              <a:t>John Cridland </a:t>
            </a:r>
            <a:r>
              <a:rPr lang="en-US" sz="2850" b="1" dirty="0">
                <a:solidFill>
                  <a:srgbClr val="FF0000"/>
                </a:solidFill>
              </a:rPr>
              <a:t>CBI </a:t>
            </a:r>
            <a:r>
              <a:rPr lang="en-US" sz="2850" dirty="0"/>
              <a:t>Director- General shares this view: </a:t>
            </a:r>
          </a:p>
          <a:p>
            <a:pPr marL="0" indent="0">
              <a:buNone/>
            </a:pPr>
            <a:endParaRPr lang="en-US" b="1" i="1" dirty="0"/>
          </a:p>
          <a:p>
            <a:pPr marL="0" indent="0">
              <a:buNone/>
            </a:pPr>
            <a:r>
              <a:rPr lang="en-US" sz="2850" b="1" i="1" dirty="0"/>
              <a:t>“Employers sought school leavers who did not just possess a clutch of examination passes but were rounded and grounded. Emphasis on exams and league tables has produced a conveyor belt rather than what I would want education to be - an escalator.”</a:t>
            </a:r>
          </a:p>
          <a:p>
            <a:pPr marL="0" indent="0">
              <a:buNone/>
            </a:pPr>
            <a:endParaRPr lang="en-US" dirty="0"/>
          </a:p>
          <a:p>
            <a:pPr marL="0" indent="0">
              <a:buNone/>
            </a:pPr>
            <a:r>
              <a:rPr lang="en-US" sz="2700" dirty="0"/>
              <a:t>Are we encouraging and enabling our students to develop these skills?</a:t>
            </a:r>
          </a:p>
          <a:p>
            <a:endParaRPr lang="en-US" dirty="0"/>
          </a:p>
        </p:txBody>
      </p:sp>
      <p:sp>
        <p:nvSpPr>
          <p:cNvPr id="3" name="Content Placeholder 2"/>
          <p:cNvSpPr>
            <a:spLocks noGrp="1"/>
          </p:cNvSpPr>
          <p:nvPr>
            <p:ph sz="half" idx="2"/>
          </p:nvPr>
        </p:nvSpPr>
        <p:spPr>
          <a:xfrm>
            <a:off x="4629150" y="2057401"/>
            <a:ext cx="3028950" cy="3261810"/>
          </a:xfrm>
          <a:solidFill>
            <a:schemeClr val="accent2">
              <a:lumMod val="60000"/>
              <a:lumOff val="40000"/>
            </a:schemeClr>
          </a:solidFill>
        </p:spPr>
        <p:txBody>
          <a:bodyPr>
            <a:normAutofit fontScale="62500" lnSpcReduction="20000"/>
          </a:bodyPr>
          <a:lstStyle/>
          <a:p>
            <a:pPr marL="0" indent="0">
              <a:buNone/>
            </a:pPr>
            <a:r>
              <a:rPr lang="en-US" sz="2700" dirty="0"/>
              <a:t>Andreas Schliecher of </a:t>
            </a:r>
            <a:r>
              <a:rPr lang="en-US" sz="2700" b="1" dirty="0">
                <a:solidFill>
                  <a:srgbClr val="FF0000"/>
                </a:solidFill>
              </a:rPr>
              <a:t>OECD </a:t>
            </a:r>
            <a:r>
              <a:rPr lang="en-US" sz="2700" dirty="0"/>
              <a:t>argues:</a:t>
            </a:r>
          </a:p>
          <a:p>
            <a:pPr marL="0" indent="0">
              <a:buNone/>
            </a:pPr>
            <a:endParaRPr lang="en-US" sz="2700" dirty="0"/>
          </a:p>
          <a:p>
            <a:pPr marL="0" indent="0">
              <a:buNone/>
            </a:pPr>
            <a:r>
              <a:rPr lang="en-US" sz="2700" dirty="0"/>
              <a:t> </a:t>
            </a:r>
          </a:p>
          <a:p>
            <a:pPr marL="0" indent="0">
              <a:buNone/>
            </a:pPr>
            <a:r>
              <a:rPr lang="en-US" sz="3375" b="1" i="1" dirty="0"/>
              <a:t>“Today, schooling needs to be much more about ways of thinking, involving creativity, critical thinking, problem-solving and decision-making.”</a:t>
            </a:r>
          </a:p>
        </p:txBody>
      </p:sp>
    </p:spTree>
    <p:custDataLst>
      <p:tags r:id="rId1"/>
    </p:custDataLst>
    <p:extLst>
      <p:ext uri="{BB962C8B-B14F-4D97-AF65-F5344CB8AC3E}">
        <p14:creationId xmlns:p14="http://schemas.microsoft.com/office/powerpoint/2010/main" val="4231324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581236"/>
          </a:xfrm>
        </p:spPr>
        <p:txBody>
          <a:bodyPr>
            <a:normAutofit/>
          </a:bodyPr>
          <a:lstStyle/>
          <a:p>
            <a:pPr algn="ctr"/>
            <a:r>
              <a:rPr lang="en-GB" sz="2700" b="1" dirty="0">
                <a:solidFill>
                  <a:srgbClr val="0070C0"/>
                </a:solidFill>
              </a:rPr>
              <a:t>The warp and the weft of the curriculum</a:t>
            </a:r>
          </a:p>
        </p:txBody>
      </p:sp>
      <p:sp>
        <p:nvSpPr>
          <p:cNvPr id="3" name="Content Placeholder 2"/>
          <p:cNvSpPr>
            <a:spLocks noGrp="1"/>
          </p:cNvSpPr>
          <p:nvPr>
            <p:ph idx="1"/>
          </p:nvPr>
        </p:nvSpPr>
        <p:spPr>
          <a:xfrm>
            <a:off x="566739" y="1938036"/>
            <a:ext cx="7886699" cy="3582297"/>
          </a:xfrm>
        </p:spPr>
        <p:txBody>
          <a:bodyPr/>
          <a:lstStyle/>
          <a:p>
            <a:endParaRPr lang="en-GB" dirty="0"/>
          </a:p>
        </p:txBody>
      </p:sp>
      <p:graphicFrame>
        <p:nvGraphicFramePr>
          <p:cNvPr id="4" name="Content Placeholder 6"/>
          <p:cNvGraphicFramePr>
            <a:graphicFrameLocks/>
          </p:cNvGraphicFramePr>
          <p:nvPr>
            <p:extLst/>
          </p:nvPr>
        </p:nvGraphicFramePr>
        <p:xfrm>
          <a:off x="566738" y="2511029"/>
          <a:ext cx="4216500" cy="275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9"/>
          <p:cNvGrpSpPr>
            <a:grpSpLocks/>
          </p:cNvGrpSpPr>
          <p:nvPr/>
        </p:nvGrpSpPr>
        <p:grpSpPr bwMode="auto">
          <a:xfrm>
            <a:off x="4939496" y="1981442"/>
            <a:ext cx="3513941" cy="3284693"/>
            <a:chOff x="1923388" y="616629"/>
            <a:chExt cx="3964793" cy="2716317"/>
          </a:xfrm>
          <a:solidFill>
            <a:srgbClr val="C00000"/>
          </a:solidFill>
        </p:grpSpPr>
        <p:sp>
          <p:nvSpPr>
            <p:cNvPr id="6" name="Up Arrow 4"/>
            <p:cNvSpPr/>
            <p:nvPr/>
          </p:nvSpPr>
          <p:spPr>
            <a:xfrm>
              <a:off x="1923388" y="616629"/>
              <a:ext cx="3964793" cy="2716317"/>
            </a:xfrm>
            <a:prstGeom prst="upArrow">
              <a:avLst/>
            </a:prstGeom>
            <a:grpFill/>
            <a:ln w="19050" cap="flat" cmpd="sng" algn="ctr">
              <a:solidFill>
                <a:sysClr val="window" lastClr="FFFFFF">
                  <a:hueOff val="0"/>
                  <a:satOff val="0"/>
                  <a:lumOff val="0"/>
                  <a:alphaOff val="0"/>
                </a:sysClr>
              </a:solidFill>
              <a:prstDash val="solid"/>
            </a:ln>
            <a:effectLst/>
          </p:spPr>
        </p:sp>
        <p:sp>
          <p:nvSpPr>
            <p:cNvPr id="7" name="Up Arrow 4"/>
            <p:cNvSpPr/>
            <p:nvPr/>
          </p:nvSpPr>
          <p:spPr>
            <a:xfrm>
              <a:off x="2914586" y="1295450"/>
              <a:ext cx="1982397" cy="2037496"/>
            </a:xfrm>
            <a:prstGeom prst="rect">
              <a:avLst/>
            </a:prstGeom>
            <a:grpFill/>
            <a:ln>
              <a:noFill/>
            </a:ln>
            <a:effectLst/>
          </p:spPr>
          <p:txBody>
            <a:bodyPr lIns="26670" tIns="13335" rIns="0" bIns="13335" spcCol="1270" anchor="ctr"/>
            <a:lstStyle/>
            <a:p>
              <a:pPr algn="ctr" defTabSz="933450" fontAlgn="base">
                <a:lnSpc>
                  <a:spcPct val="90000"/>
                </a:lnSpc>
                <a:spcBef>
                  <a:spcPct val="0"/>
                </a:spcBef>
                <a:spcAft>
                  <a:spcPct val="35000"/>
                </a:spcAft>
                <a:defRPr/>
              </a:pPr>
              <a:r>
                <a:rPr lang="en-GB" sz="2100" kern="0" dirty="0">
                  <a:solidFill>
                    <a:prstClr val="white"/>
                  </a:solidFill>
                  <a:latin typeface="Arial"/>
                  <a:ea typeface="ＭＳ Ｐゴシック" pitchFamily="34" charset="-128"/>
                  <a:cs typeface="Arial"/>
                </a:rPr>
                <a:t>Knowledge</a:t>
              </a:r>
            </a:p>
          </p:txBody>
        </p:sp>
      </p:grpSp>
    </p:spTree>
    <p:extLst>
      <p:ext uri="{BB962C8B-B14F-4D97-AF65-F5344CB8AC3E}">
        <p14:creationId xmlns:p14="http://schemas.microsoft.com/office/powerpoint/2010/main" val="2614424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403648" y="1052736"/>
            <a:ext cx="6192688" cy="864097"/>
          </a:xfrm>
        </p:spPr>
        <p:txBody>
          <a:bodyPr/>
          <a:lstStyle/>
          <a:p>
            <a:pPr algn="ctr" eaLnBrk="1" hangingPunct="1"/>
            <a:r>
              <a:rPr lang="en-GB" altLang="en-US" sz="2400" b="1" dirty="0">
                <a:latin typeface="Gill Sans" pitchFamily="-112" charset="0"/>
                <a:ea typeface="ＭＳ Ｐゴシック" pitchFamily="34" charset="-128"/>
                <a:cs typeface="Gill Sans" pitchFamily="-112" charset="0"/>
              </a:rPr>
              <a:t>Measuring the impact of a broader curriculum </a:t>
            </a:r>
            <a:endParaRPr lang="en-US" altLang="en-US" sz="2400" b="1" dirty="0">
              <a:latin typeface="Gill Sans" pitchFamily="-112" charset="0"/>
              <a:ea typeface="ＭＳ Ｐゴシック" pitchFamily="34" charset="-128"/>
              <a:cs typeface="Gill Sans" pitchFamily="-112" charset="0"/>
            </a:endParaRPr>
          </a:p>
        </p:txBody>
      </p:sp>
      <p:sp>
        <p:nvSpPr>
          <p:cNvPr id="7171" name="Rectangle 3"/>
          <p:cNvSpPr>
            <a:spLocks noGrp="1" noChangeArrowheads="1"/>
          </p:cNvSpPr>
          <p:nvPr>
            <p:ph sz="quarter" idx="4294967295"/>
          </p:nvPr>
        </p:nvSpPr>
        <p:spPr>
          <a:xfrm>
            <a:off x="2051720" y="2996952"/>
            <a:ext cx="4968552" cy="2322761"/>
          </a:xfrm>
        </p:spPr>
        <p:txBody>
          <a:bodyPr/>
          <a:lstStyle/>
          <a:p>
            <a:pPr marL="0" indent="0" eaLnBrk="1" hangingPunct="1">
              <a:buNone/>
            </a:pPr>
            <a:r>
              <a:rPr lang="en-GB" altLang="en-US" sz="2400" b="1" i="1" dirty="0">
                <a:solidFill>
                  <a:srgbClr val="FF0000"/>
                </a:solidFill>
                <a:ea typeface="ＭＳ Ｐゴシック" pitchFamily="34" charset="-128"/>
              </a:rPr>
              <a:t>How do we measure what we value, and not be led into valuing only what we can measure?</a:t>
            </a:r>
          </a:p>
          <a:p>
            <a:pPr marL="0" indent="0" eaLnBrk="1" hangingPunct="1">
              <a:buNone/>
            </a:pPr>
            <a:endParaRPr lang="en-GB" altLang="en-US" sz="2100" i="1" dirty="0">
              <a:solidFill>
                <a:srgbClr val="FF0000"/>
              </a:solidFill>
              <a:ea typeface="ＭＳ Ｐゴシック" pitchFamily="34" charset="-128"/>
            </a:endParaRPr>
          </a:p>
        </p:txBody>
      </p:sp>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50"/>
              </a:spcBef>
              <a:buClr>
                <a:schemeClr val="accent1"/>
              </a:buClr>
              <a:buSzPct val="76000"/>
              <a:buFont typeface="Wingdings 3" pitchFamily="18" charset="2"/>
              <a:buChar char=""/>
              <a:defRPr sz="1950">
                <a:solidFill>
                  <a:schemeClr val="tx1"/>
                </a:solidFill>
                <a:latin typeface="Gill Sans MT" pitchFamily="34" charset="0"/>
                <a:ea typeface="ＭＳ Ｐゴシック" pitchFamily="34" charset="-128"/>
              </a:defRPr>
            </a:lvl1pPr>
            <a:lvl2pPr marL="557213" indent="-214313" eaLnBrk="0" hangingPunct="0">
              <a:spcBef>
                <a:spcPts val="375"/>
              </a:spcBef>
              <a:buClr>
                <a:schemeClr val="accent2"/>
              </a:buClr>
              <a:buSzPct val="76000"/>
              <a:buFont typeface="Wingdings 3" pitchFamily="18" charset="2"/>
              <a:buChar char=""/>
              <a:defRPr sz="1725">
                <a:solidFill>
                  <a:schemeClr val="tx2"/>
                </a:solidFill>
                <a:latin typeface="Gill Sans MT" pitchFamily="34" charset="0"/>
                <a:ea typeface="ＭＳ Ｐゴシック" pitchFamily="34" charset="-128"/>
              </a:defRPr>
            </a:lvl2pPr>
            <a:lvl3pPr marL="857250" indent="-171450" eaLnBrk="0" hangingPunct="0">
              <a:spcBef>
                <a:spcPts val="375"/>
              </a:spcBef>
              <a:buClr>
                <a:srgbClr val="BCBCBC"/>
              </a:buClr>
              <a:buSzPct val="76000"/>
              <a:buFont typeface="Wingdings 3" pitchFamily="18" charset="2"/>
              <a:buChar char=""/>
              <a:defRPr sz="1500">
                <a:solidFill>
                  <a:schemeClr val="tx1"/>
                </a:solidFill>
                <a:latin typeface="Gill Sans MT" pitchFamily="34" charset="0"/>
                <a:ea typeface="ＭＳ Ｐゴシック" pitchFamily="34" charset="-128"/>
              </a:defRPr>
            </a:lvl3pPr>
            <a:lvl4pPr marL="1200150" indent="-171450" eaLnBrk="0" hangingPunct="0">
              <a:spcBef>
                <a:spcPts val="3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1543050" indent="-171450" eaLnBrk="0" hangingPunct="0">
              <a:spcBef>
                <a:spcPts val="225"/>
              </a:spcBef>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5pPr>
            <a:lvl6pPr marL="18859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6pPr>
            <a:lvl7pPr marL="22288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7pPr>
            <a:lvl8pPr marL="25717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8pPr>
            <a:lvl9pPr marL="2914650" indent="-171450" eaLnBrk="0" fontAlgn="base" hangingPunct="0">
              <a:spcBef>
                <a:spcPts val="225"/>
              </a:spcBef>
              <a:spcAft>
                <a:spcPct val="0"/>
              </a:spcAft>
              <a:buClr>
                <a:schemeClr val="accent2"/>
              </a:buClr>
              <a:buSzPct val="70000"/>
              <a:buFont typeface="Wingdings" pitchFamily="2" charset="2"/>
              <a:buChar char=""/>
              <a:defRPr sz="1200">
                <a:solidFill>
                  <a:schemeClr val="tx1"/>
                </a:solidFill>
                <a:latin typeface="Gill Sans MT" pitchFamily="34" charset="0"/>
                <a:ea typeface="ＭＳ Ｐゴシック" pitchFamily="34" charset="-128"/>
              </a:defRPr>
            </a:lvl9pPr>
          </a:lstStyle>
          <a:p>
            <a:pPr eaLnBrk="1" hangingPunct="1">
              <a:spcBef>
                <a:spcPct val="0"/>
              </a:spcBef>
              <a:buClrTx/>
              <a:buSzTx/>
              <a:buFont typeface="Wingdings 3" pitchFamily="18" charset="2"/>
              <a:buNone/>
              <a:defRPr/>
            </a:pPr>
            <a:fld id="{0C08F900-0F02-420E-BD57-028BBCA5F8F8}" type="slidenum">
              <a:rPr lang="en-US" altLang="en-US" sz="1050">
                <a:solidFill>
                  <a:srgbClr val="464653"/>
                </a:solidFill>
                <a:latin typeface="Arial" charset="0"/>
              </a:rPr>
              <a:pPr eaLnBrk="1" hangingPunct="1">
                <a:spcBef>
                  <a:spcPct val="0"/>
                </a:spcBef>
                <a:buClrTx/>
                <a:buSzTx/>
                <a:buFont typeface="Wingdings 3" pitchFamily="18" charset="2"/>
                <a:buNone/>
                <a:defRPr/>
              </a:pPr>
              <a:t>46</a:t>
            </a:fld>
            <a:endParaRPr lang="en-US" altLang="en-US" sz="1050">
              <a:solidFill>
                <a:srgbClr val="464653"/>
              </a:solidFill>
              <a:latin typeface="Arial" charset="0"/>
            </a:endParaRPr>
          </a:p>
        </p:txBody>
      </p:sp>
    </p:spTree>
    <p:extLst>
      <p:ext uri="{BB962C8B-B14F-4D97-AF65-F5344CB8AC3E}">
        <p14:creationId xmlns:p14="http://schemas.microsoft.com/office/powerpoint/2010/main" val="14845157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971551" y="1268413"/>
            <a:ext cx="7057404" cy="433387"/>
          </a:xfrm>
        </p:spPr>
        <p:txBody>
          <a:bodyPr/>
          <a:lstStyle/>
          <a:p>
            <a:pPr algn="ctr" eaLnBrk="1" hangingPunct="1"/>
            <a:r>
              <a:rPr lang="en-GB" altLang="en-US" sz="2800" b="1" dirty="0">
                <a:solidFill>
                  <a:srgbClr val="0070C0"/>
                </a:solidFill>
                <a:latin typeface="Gill Sans" pitchFamily="-112" charset="0"/>
                <a:ea typeface="ＭＳ Ｐゴシック" pitchFamily="34" charset="-128"/>
                <a:cs typeface="Gill Sans" pitchFamily="-112" charset="0"/>
              </a:rPr>
              <a:t>The moral purpose</a:t>
            </a:r>
            <a:r>
              <a:rPr lang="en-GB" altLang="en-US" sz="2800" b="1" dirty="0">
                <a:solidFill>
                  <a:srgbClr val="FF0000"/>
                </a:solidFill>
                <a:latin typeface="Gill Sans" pitchFamily="-112" charset="0"/>
                <a:ea typeface="ＭＳ Ｐゴシック" pitchFamily="34" charset="-128"/>
                <a:cs typeface="Gill Sans" pitchFamily="-112" charset="0"/>
              </a:rPr>
              <a:t> </a:t>
            </a:r>
            <a:endParaRPr lang="en-US" altLang="en-US" sz="2800" b="1" dirty="0">
              <a:solidFill>
                <a:srgbClr val="FF0000"/>
              </a:solidFill>
              <a:latin typeface="Gill Sans" pitchFamily="-112" charset="0"/>
              <a:ea typeface="ＭＳ Ｐゴシック" pitchFamily="34" charset="-128"/>
              <a:cs typeface="Gill Sans" pitchFamily="-112" charset="0"/>
            </a:endParaRPr>
          </a:p>
        </p:txBody>
      </p:sp>
      <p:sp>
        <p:nvSpPr>
          <p:cNvPr id="8195" name="Rectangle 3"/>
          <p:cNvSpPr>
            <a:spLocks noGrp="1" noChangeArrowheads="1"/>
          </p:cNvSpPr>
          <p:nvPr>
            <p:ph sz="quarter" idx="4294967295"/>
          </p:nvPr>
        </p:nvSpPr>
        <p:spPr>
          <a:xfrm>
            <a:off x="1042988" y="2132856"/>
            <a:ext cx="7057404" cy="4104432"/>
          </a:xfrm>
        </p:spPr>
        <p:txBody>
          <a:bodyPr/>
          <a:lstStyle/>
          <a:p>
            <a:pPr marL="0" indent="0">
              <a:buNone/>
            </a:pPr>
            <a:r>
              <a:rPr lang="en-GB" altLang="en-US" sz="2000" i="1" dirty="0">
                <a:ea typeface="ＭＳ Ｐゴシック" pitchFamily="34" charset="-128"/>
              </a:rPr>
              <a:t>“</a:t>
            </a:r>
            <a:r>
              <a:rPr lang="en-GB" altLang="en-US" sz="2000" dirty="0">
                <a:latin typeface="FrutigerLTStd-Roman"/>
                <a:ea typeface="ＭＳ Ｐゴシック" pitchFamily="34" charset="-128"/>
              </a:rPr>
              <a:t>Our data shows that it doesn’t matter if you go to a school in Britain, Finland or Japan, students from a privileged background tend to do well everywhere</a:t>
            </a:r>
            <a:r>
              <a:rPr lang="en-GB" sz="2000" dirty="0">
                <a:latin typeface="FrutigerLTStd-Roman"/>
                <a:ea typeface="Times New Roman"/>
                <a:cs typeface="FrutigerLTStd-Roman"/>
              </a:rPr>
              <a:t>. What really distinguishes education systems is their capacity to deploy resources where they can make the biggest difference. </a:t>
            </a:r>
          </a:p>
          <a:p>
            <a:pPr marL="0" indent="0">
              <a:buNone/>
            </a:pPr>
            <a:r>
              <a:rPr lang="en-GB" sz="2000" dirty="0">
                <a:latin typeface="FrutigerLTStd-Roman"/>
                <a:ea typeface="Times New Roman"/>
                <a:cs typeface="FrutigerLTStd-Roman"/>
              </a:rPr>
              <a:t>“Your effect as a teacher is a lot bigger for a student who doesn’t have a privileged background than for a student who has lots of educational resources”</a:t>
            </a:r>
            <a:endParaRPr lang="en-GB" sz="2000" dirty="0">
              <a:latin typeface="Arial"/>
              <a:ea typeface="Times New Roman"/>
              <a:cs typeface="Times New Roman"/>
            </a:endParaRPr>
          </a:p>
          <a:p>
            <a:pPr marL="0" indent="0">
              <a:buNone/>
            </a:pPr>
            <a:endParaRPr lang="en-GB" sz="1600" i="1" dirty="0">
              <a:latin typeface="Arial"/>
              <a:ea typeface="Times New Roman"/>
              <a:cs typeface="Times New Roman"/>
            </a:endParaRPr>
          </a:p>
          <a:p>
            <a:pPr marL="0" indent="0">
              <a:buNone/>
            </a:pPr>
            <a:r>
              <a:rPr lang="en-GB" altLang="en-US" sz="1600" dirty="0">
                <a:ea typeface="ＭＳ Ｐゴシック" pitchFamily="34" charset="-128"/>
              </a:rPr>
              <a:t>Andreas </a:t>
            </a:r>
            <a:r>
              <a:rPr lang="en-GB" altLang="en-US" sz="1600" dirty="0" err="1">
                <a:ea typeface="ＭＳ Ｐゴシック" pitchFamily="34" charset="-128"/>
              </a:rPr>
              <a:t>Schleicher</a:t>
            </a:r>
            <a:r>
              <a:rPr lang="en-GB" altLang="en-US" sz="1600" dirty="0">
                <a:ea typeface="ＭＳ Ｐゴシック" pitchFamily="34" charset="-128"/>
              </a:rPr>
              <a:t>, </a:t>
            </a:r>
            <a:r>
              <a:rPr lang="en-GB" altLang="en-US" sz="1600" i="1" dirty="0">
                <a:ea typeface="ＭＳ Ｐゴシック" pitchFamily="34" charset="-128"/>
              </a:rPr>
              <a:t>Times Educational Supplement</a:t>
            </a:r>
            <a:r>
              <a:rPr lang="en-GB" sz="1600" dirty="0">
                <a:latin typeface="Arial"/>
                <a:ea typeface="Times New Roman"/>
                <a:cs typeface="Times New Roman"/>
              </a:rPr>
              <a:t>, 2013</a:t>
            </a:r>
            <a:endParaRPr lang="en-GB" altLang="en-US" sz="1600" dirty="0">
              <a:ea typeface="ＭＳ Ｐゴシック" pitchFamily="34" charset="-128"/>
            </a:endParaRPr>
          </a:p>
          <a:p>
            <a:pPr marL="0" indent="0">
              <a:buFont typeface="Wingdings 3" pitchFamily="18" charset="2"/>
              <a:buNone/>
            </a:pPr>
            <a:endParaRPr lang="en-GB" altLang="en-US" sz="2400" dirty="0">
              <a:ea typeface="ＭＳ Ｐゴシック" pitchFamily="34" charset="-128"/>
            </a:endParaRPr>
          </a:p>
        </p:txBody>
      </p:sp>
      <p:sp>
        <p:nvSpPr>
          <p:cNvPr id="819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C15CE45C-16F6-40D9-B0F8-64B030B011AD}" type="slidenum">
              <a:rPr lang="en-US" altLang="en-US" sz="1400" smtClean="0">
                <a:solidFill>
                  <a:srgbClr val="464653"/>
                </a:solidFill>
                <a:latin typeface="Arial" charset="0"/>
              </a:rPr>
              <a:pPr eaLnBrk="1" hangingPunct="1">
                <a:spcBef>
                  <a:spcPct val="0"/>
                </a:spcBef>
                <a:buClrTx/>
                <a:buSzTx/>
                <a:buFontTx/>
                <a:buNone/>
              </a:pPr>
              <a:t>47</a:t>
            </a:fld>
            <a:endParaRPr lang="en-US" altLang="en-US" sz="1400">
              <a:solidFill>
                <a:srgbClr val="464653"/>
              </a:solidFill>
              <a:latin typeface="Arial" charset="0"/>
            </a:endParaRPr>
          </a:p>
        </p:txBody>
      </p:sp>
    </p:spTree>
    <p:extLst>
      <p:ext uri="{BB962C8B-B14F-4D97-AF65-F5344CB8AC3E}">
        <p14:creationId xmlns:p14="http://schemas.microsoft.com/office/powerpoint/2010/main" val="37841448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4294967295"/>
          </p:nvPr>
        </p:nvSpPr>
        <p:spPr>
          <a:xfrm>
            <a:off x="-36513" y="692696"/>
            <a:ext cx="8784011" cy="5663654"/>
          </a:xfrm>
        </p:spPr>
        <p:txBody>
          <a:bodyPr/>
          <a:lstStyle/>
          <a:p>
            <a:pPr marL="0" indent="0" algn="ctr" eaLnBrk="1" hangingPunct="1">
              <a:buFont typeface="Wingdings 3" pitchFamily="-112" charset="2"/>
              <a:buNone/>
              <a:defRPr/>
            </a:pPr>
            <a:r>
              <a:rPr lang="en-GB" sz="2000" b="1" dirty="0">
                <a:latin typeface="Arial" panose="020B0604020202020204" pitchFamily="34" charset="0"/>
                <a:cs typeface="Arial" panose="020B0604020202020204" pitchFamily="34" charset="0"/>
              </a:rPr>
              <a:t>Contact John Dunford at</a:t>
            </a:r>
          </a:p>
          <a:p>
            <a:pPr marL="0" indent="0" algn="ctr" eaLnBrk="1" hangingPunct="1">
              <a:buFont typeface="Wingdings 3" pitchFamily="-112" charset="2"/>
              <a:buNone/>
              <a:defRPr/>
            </a:pPr>
            <a:r>
              <a:rPr lang="en-GB" sz="2000" dirty="0">
                <a:latin typeface="Arial" panose="020B0604020202020204" pitchFamily="34" charset="0"/>
                <a:cs typeface="Arial" panose="020B0604020202020204" pitchFamily="34" charset="0"/>
                <a:hlinkClick r:id="rId2"/>
              </a:rPr>
              <a:t>jd@johndunfordconsulting.co.uk</a:t>
            </a:r>
            <a:endParaRPr lang="en-GB" sz="2000" dirty="0">
              <a:latin typeface="Arial" panose="020B0604020202020204" pitchFamily="34" charset="0"/>
              <a:cs typeface="Arial" panose="020B0604020202020204" pitchFamily="34" charset="0"/>
            </a:endParaRPr>
          </a:p>
          <a:p>
            <a:pPr marL="0" indent="0" algn="ctr" eaLnBrk="1" hangingPunct="1">
              <a:buFont typeface="Wingdings 3" pitchFamily="-112" charset="2"/>
              <a:buNone/>
              <a:defRPr/>
            </a:pPr>
            <a:endParaRPr lang="en-GB" sz="2000" dirty="0">
              <a:solidFill>
                <a:srgbClr val="0070C0"/>
              </a:solidFill>
              <a:latin typeface="Arial" panose="020B0604020202020204" pitchFamily="34" charset="0"/>
              <a:cs typeface="Arial" panose="020B0604020202020204" pitchFamily="34" charset="0"/>
            </a:endParaRPr>
          </a:p>
          <a:p>
            <a:pPr marL="0" indent="0" algn="ctr" eaLnBrk="1" hangingPunct="1">
              <a:buFont typeface="Wingdings 3" pitchFamily="-112" charset="2"/>
              <a:buNone/>
              <a:defRPr/>
            </a:pPr>
            <a:r>
              <a:rPr lang="en-GB" sz="2000" dirty="0">
                <a:solidFill>
                  <a:srgbClr val="0070C0"/>
                </a:solidFill>
                <a:latin typeface="Arial" panose="020B0604020202020204" pitchFamily="34" charset="0"/>
                <a:cs typeface="Arial" panose="020B0604020202020204" pitchFamily="34" charset="0"/>
                <a:hlinkClick r:id="rId3"/>
              </a:rPr>
              <a:t>www.johndunfordconsulting.co.uk</a:t>
            </a:r>
            <a:r>
              <a:rPr lang="en-GB" sz="2000" dirty="0">
                <a:solidFill>
                  <a:srgbClr val="0070C0"/>
                </a:solidFill>
                <a:latin typeface="Arial" panose="020B0604020202020204" pitchFamily="34" charset="0"/>
                <a:cs typeface="Arial" panose="020B0604020202020204" pitchFamily="34" charset="0"/>
              </a:rPr>
              <a:t> </a:t>
            </a:r>
          </a:p>
          <a:p>
            <a:pPr marL="0" indent="0" algn="ctr" eaLnBrk="1" hangingPunct="1">
              <a:buFont typeface="Wingdings 3" pitchFamily="-112" charset="2"/>
              <a:buNone/>
              <a:defRPr/>
            </a:pPr>
            <a:r>
              <a:rPr lang="en-GB" sz="2000" dirty="0">
                <a:solidFill>
                  <a:srgbClr val="0070C0"/>
                </a:solidFill>
                <a:latin typeface="Arial" panose="020B0604020202020204" pitchFamily="34" charset="0"/>
                <a:cs typeface="Arial" panose="020B0604020202020204" pitchFamily="34" charset="0"/>
              </a:rPr>
              <a:t>Twitter: @</a:t>
            </a:r>
            <a:r>
              <a:rPr lang="en-GB" sz="2000" dirty="0" err="1">
                <a:solidFill>
                  <a:srgbClr val="0070C0"/>
                </a:solidFill>
                <a:latin typeface="Arial" panose="020B0604020202020204" pitchFamily="34" charset="0"/>
                <a:cs typeface="Arial" panose="020B0604020202020204" pitchFamily="34" charset="0"/>
              </a:rPr>
              <a:t>johndunford</a:t>
            </a: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r>
              <a:rPr lang="en-GB" sz="2000" dirty="0">
                <a:solidFill>
                  <a:srgbClr val="0070C0"/>
                </a:solidFill>
                <a:latin typeface="Arial" panose="020B0604020202020204" pitchFamily="34" charset="0"/>
                <a:cs typeface="Arial" panose="020B0604020202020204" pitchFamily="34" charset="0"/>
              </a:rPr>
              <a:t>Blog: </a:t>
            </a:r>
            <a:r>
              <a:rPr lang="en-GB" sz="2000" dirty="0">
                <a:solidFill>
                  <a:srgbClr val="0070C0"/>
                </a:solidFill>
                <a:latin typeface="Arial" panose="020B0604020202020204" pitchFamily="34" charset="0"/>
                <a:cs typeface="Arial" panose="020B0604020202020204" pitchFamily="34" charset="0"/>
                <a:hlinkClick r:id="rId4"/>
              </a:rPr>
              <a:t>http://johndunfordconsulting.wordpress.com/</a:t>
            </a: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endParaRPr lang="en-GB" sz="2000" dirty="0">
              <a:solidFill>
                <a:srgbClr val="0070C0"/>
              </a:solidFill>
              <a:latin typeface="Arial" panose="020B0604020202020204" pitchFamily="34" charset="0"/>
              <a:cs typeface="Arial" panose="020B0604020202020204" pitchFamily="34" charset="0"/>
            </a:endParaRPr>
          </a:p>
          <a:p>
            <a:pPr marL="0" lvl="0" indent="0" algn="ctr" eaLnBrk="1" hangingPunct="1">
              <a:buClr>
                <a:srgbClr val="727CA3"/>
              </a:buClr>
              <a:buNone/>
              <a:defRPr/>
            </a:pPr>
            <a:r>
              <a:rPr lang="en-GB" sz="2000" dirty="0">
                <a:solidFill>
                  <a:srgbClr val="0070C0"/>
                </a:solidFill>
                <a:latin typeface="Arial" panose="020B0604020202020204" pitchFamily="34" charset="0"/>
                <a:cs typeface="Arial" panose="020B0604020202020204" pitchFamily="34" charset="0"/>
              </a:rPr>
              <a:t>http://www.johncattbookshop.com/the-school-leadership-journey</a:t>
            </a:r>
          </a:p>
          <a:p>
            <a:pPr marL="0" indent="0" algn="ctr" eaLnBrk="1" hangingPunct="1">
              <a:buFont typeface="Wingdings 3" pitchFamily="-112" charset="2"/>
              <a:buNone/>
              <a:defRPr/>
            </a:pPr>
            <a:endParaRPr lang="en-GB" sz="2000" dirty="0">
              <a:solidFill>
                <a:srgbClr val="0070C0"/>
              </a:solidFill>
              <a:latin typeface="Arial" panose="020B0604020202020204" pitchFamily="34" charset="0"/>
              <a:cs typeface="Arial" panose="020B0604020202020204" pitchFamily="34" charset="0"/>
            </a:endParaRPr>
          </a:p>
        </p:txBody>
      </p:sp>
      <p:sp>
        <p:nvSpPr>
          <p:cNvPr id="3174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FE851CD5-B77C-4199-937C-C6CE0A894AEF}" type="slidenum">
              <a:rPr lang="en-US" altLang="en-US" sz="1400" smtClean="0">
                <a:solidFill>
                  <a:srgbClr val="464653"/>
                </a:solidFill>
                <a:latin typeface="Arial" charset="0"/>
              </a:rPr>
              <a:pPr eaLnBrk="1" hangingPunct="1">
                <a:spcBef>
                  <a:spcPct val="0"/>
                </a:spcBef>
                <a:buClrTx/>
                <a:buSzTx/>
                <a:buFontTx/>
                <a:buNone/>
              </a:pPr>
              <a:t>48</a:t>
            </a:fld>
            <a:endParaRPr lang="en-US" altLang="en-US" sz="1400">
              <a:solidFill>
                <a:srgbClr val="464653"/>
              </a:solidFill>
              <a:latin typeface="Arial" charset="0"/>
            </a:endParaRPr>
          </a:p>
        </p:txBody>
      </p:sp>
      <p:pic>
        <p:nvPicPr>
          <p:cNvPr id="1026" name="Picture 2" descr="http://www.johncattbookshop.com/media/catalog/product/cache/1/thumbnail/400x/040ec09b1e35df139433887a97daa66f/9/7/9781909717916_1.jpg">
            <a:extLst>
              <a:ext uri="{FF2B5EF4-FFF2-40B4-BE49-F238E27FC236}">
                <a16:creationId xmlns:a16="http://schemas.microsoft.com/office/drawing/2014/main" xmlns="" id="{BFFF20B1-F653-416C-AA61-E49F06FE2D69}"/>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275856" y="3140968"/>
            <a:ext cx="2304256"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167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971551" y="404665"/>
            <a:ext cx="7272858" cy="509142"/>
          </a:xfrm>
        </p:spPr>
        <p:txBody>
          <a:bodyPr/>
          <a:lstStyle/>
          <a:p>
            <a:pPr algn="ctr" eaLnBrk="1" hangingPunct="1"/>
            <a:r>
              <a:rPr lang="en-GB" altLang="en-US" sz="2800" b="1" dirty="0">
                <a:solidFill>
                  <a:schemeClr val="tx1"/>
                </a:solidFill>
                <a:latin typeface="Gill Sans" pitchFamily="-112" charset="0"/>
                <a:ea typeface="ＭＳ Ｐゴシック" pitchFamily="34" charset="-128"/>
                <a:cs typeface="Gill Sans" pitchFamily="-112" charset="0"/>
              </a:rPr>
              <a:t>Action planning </a:t>
            </a:r>
            <a:endParaRPr lang="en-US" altLang="en-US" sz="2800" b="1" dirty="0">
              <a:solidFill>
                <a:schemeClr val="tx1"/>
              </a:solidFill>
              <a:latin typeface="Gill Sans" pitchFamily="-112" charset="0"/>
              <a:ea typeface="ＭＳ Ｐゴシック" pitchFamily="34" charset="-128"/>
              <a:cs typeface="Gill Sans" pitchFamily="-112" charset="0"/>
            </a:endParaRPr>
          </a:p>
        </p:txBody>
      </p:sp>
      <p:sp>
        <p:nvSpPr>
          <p:cNvPr id="8195" name="Rectangle 3"/>
          <p:cNvSpPr>
            <a:spLocks noGrp="1" noChangeArrowheads="1"/>
          </p:cNvSpPr>
          <p:nvPr>
            <p:ph sz="quarter" idx="4294967295"/>
          </p:nvPr>
        </p:nvSpPr>
        <p:spPr>
          <a:xfrm>
            <a:off x="1042988" y="1196752"/>
            <a:ext cx="7057404" cy="5040536"/>
          </a:xfrm>
        </p:spPr>
        <p:txBody>
          <a:bodyPr/>
          <a:lstStyle/>
          <a:p>
            <a:pPr>
              <a:buFont typeface="Wingdings" panose="05000000000000000000" pitchFamily="2" charset="2"/>
              <a:buChar char="Ø"/>
            </a:pPr>
            <a:r>
              <a:rPr lang="en-GB" altLang="en-US" sz="2000" dirty="0">
                <a:solidFill>
                  <a:srgbClr val="FF0000"/>
                </a:solidFill>
                <a:ea typeface="ＭＳ Ｐゴシック" pitchFamily="34" charset="-128"/>
              </a:rPr>
              <a:t>What are the two most important things you have taken from today’s session?</a:t>
            </a:r>
          </a:p>
          <a:p>
            <a:pPr>
              <a:buFont typeface="Wingdings" panose="05000000000000000000" pitchFamily="2" charset="2"/>
              <a:buChar char="Ø"/>
            </a:pPr>
            <a:r>
              <a:rPr lang="en-GB" altLang="en-US" sz="2000" dirty="0">
                <a:solidFill>
                  <a:srgbClr val="0070C0"/>
                </a:solidFill>
                <a:ea typeface="ＭＳ Ｐゴシック" pitchFamily="34" charset="-128"/>
              </a:rPr>
              <a:t>What can you and your school do immediately to make a difference for PP learners?</a:t>
            </a:r>
          </a:p>
          <a:p>
            <a:pPr>
              <a:buFont typeface="Wingdings" panose="05000000000000000000" pitchFamily="2" charset="2"/>
              <a:buChar char="Ø"/>
            </a:pPr>
            <a:r>
              <a:rPr lang="en-GB" altLang="en-US" sz="2000" dirty="0">
                <a:solidFill>
                  <a:srgbClr val="FF0000"/>
                </a:solidFill>
                <a:ea typeface="ＭＳ Ｐゴシック" pitchFamily="34" charset="-128"/>
              </a:rPr>
              <a:t>How can you improve classroom practice to increase the progress and attainment of PP learners?</a:t>
            </a:r>
          </a:p>
          <a:p>
            <a:pPr>
              <a:buFont typeface="Wingdings" panose="05000000000000000000" pitchFamily="2" charset="2"/>
              <a:buChar char="Ø"/>
            </a:pPr>
            <a:r>
              <a:rPr lang="en-GB" altLang="en-US" sz="2000" dirty="0">
                <a:solidFill>
                  <a:srgbClr val="0070C0"/>
                </a:solidFill>
                <a:ea typeface="ＭＳ Ｐゴシック" pitchFamily="34" charset="-128"/>
              </a:rPr>
              <a:t>How can you use accountability to pursue your school’s aims?</a:t>
            </a:r>
          </a:p>
          <a:p>
            <a:pPr>
              <a:buFont typeface="Wingdings" panose="05000000000000000000" pitchFamily="2" charset="2"/>
              <a:buChar char="Ø"/>
            </a:pPr>
            <a:r>
              <a:rPr lang="en-GB" altLang="en-US" sz="2000" dirty="0">
                <a:solidFill>
                  <a:srgbClr val="FF0000"/>
                </a:solidFill>
                <a:ea typeface="ＭＳ Ｐゴシック" pitchFamily="34" charset="-128"/>
              </a:rPr>
              <a:t>How can you develop your school curriculum to give every disadvantaged learner a better curriculum?</a:t>
            </a:r>
          </a:p>
          <a:p>
            <a:pPr>
              <a:buFont typeface="Wingdings" panose="05000000000000000000" pitchFamily="2" charset="2"/>
              <a:buChar char="Ø"/>
            </a:pPr>
            <a:r>
              <a:rPr lang="en-GB" altLang="en-US" sz="2000" dirty="0">
                <a:solidFill>
                  <a:srgbClr val="0070C0"/>
                </a:solidFill>
                <a:ea typeface="ＭＳ Ｐゴシック" pitchFamily="34" charset="-128"/>
              </a:rPr>
              <a:t>Which pieces of evidence of what works elsewhere are most useful for PP learners in your school?</a:t>
            </a:r>
          </a:p>
          <a:p>
            <a:pPr lvl="1">
              <a:buFont typeface="Wingdings" panose="05000000000000000000" pitchFamily="2" charset="2"/>
              <a:buChar char="Ø"/>
            </a:pPr>
            <a:r>
              <a:rPr lang="en-GB" altLang="en-US" sz="2100" dirty="0">
                <a:solidFill>
                  <a:srgbClr val="0070C0"/>
                </a:solidFill>
                <a:ea typeface="ＭＳ Ｐゴシック" pitchFamily="34" charset="-128"/>
              </a:rPr>
              <a:t>- </a:t>
            </a:r>
            <a:r>
              <a:rPr lang="en-GB" altLang="en-US" sz="1800" dirty="0">
                <a:solidFill>
                  <a:srgbClr val="0070C0"/>
                </a:solidFill>
                <a:ea typeface="ＭＳ Ｐゴシック" pitchFamily="34" charset="-128"/>
              </a:rPr>
              <a:t>from the Education Endowment Foundation Toolkit?</a:t>
            </a:r>
          </a:p>
          <a:p>
            <a:pPr lvl="1">
              <a:buFont typeface="Wingdings" panose="05000000000000000000" pitchFamily="2" charset="2"/>
              <a:buChar char="Ø"/>
            </a:pPr>
            <a:r>
              <a:rPr lang="en-GB" altLang="en-US" sz="1800" dirty="0">
                <a:solidFill>
                  <a:srgbClr val="0070C0"/>
                </a:solidFill>
                <a:ea typeface="ＭＳ Ｐゴシック" pitchFamily="34" charset="-128"/>
              </a:rPr>
              <a:t>- from the Building Blocks of Success?</a:t>
            </a:r>
          </a:p>
          <a:p>
            <a:pPr>
              <a:buFont typeface="Wingdings" panose="05000000000000000000" pitchFamily="2" charset="2"/>
              <a:buChar char="Ø"/>
            </a:pPr>
            <a:endParaRPr lang="en-GB" altLang="en-US" sz="2400" dirty="0">
              <a:solidFill>
                <a:srgbClr val="FF0000"/>
              </a:solidFill>
              <a:ea typeface="ＭＳ Ｐゴシック" pitchFamily="34" charset="-128"/>
            </a:endParaRPr>
          </a:p>
          <a:p>
            <a:pPr>
              <a:buFont typeface="Wingdings" panose="05000000000000000000" pitchFamily="2" charset="2"/>
              <a:buChar char="Ø"/>
            </a:pPr>
            <a:endParaRPr lang="en-GB" altLang="en-US" sz="2400" dirty="0">
              <a:solidFill>
                <a:srgbClr val="FF0000"/>
              </a:solidFill>
              <a:ea typeface="ＭＳ Ｐゴシック" pitchFamily="34" charset="-128"/>
            </a:endParaRPr>
          </a:p>
          <a:p>
            <a:pPr>
              <a:buFont typeface="Wingdings" panose="05000000000000000000" pitchFamily="2" charset="2"/>
              <a:buChar char="Ø"/>
            </a:pPr>
            <a:endParaRPr lang="en-GB" altLang="en-US" sz="2400" dirty="0">
              <a:ea typeface="ＭＳ Ｐゴシック" pitchFamily="34" charset="-128"/>
            </a:endParaRPr>
          </a:p>
        </p:txBody>
      </p:sp>
      <p:sp>
        <p:nvSpPr>
          <p:cNvPr id="819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C15CE45C-16F6-40D9-B0F8-64B030B011AD}" type="slidenum">
              <a:rPr lang="en-US" altLang="en-US" sz="1400" smtClean="0">
                <a:solidFill>
                  <a:srgbClr val="464653"/>
                </a:solidFill>
                <a:latin typeface="Arial" charset="0"/>
              </a:rPr>
              <a:pPr eaLnBrk="1" hangingPunct="1">
                <a:spcBef>
                  <a:spcPct val="0"/>
                </a:spcBef>
                <a:buClrTx/>
                <a:buSzTx/>
                <a:buFontTx/>
                <a:buNone/>
              </a:pPr>
              <a:t>49</a:t>
            </a:fld>
            <a:endParaRPr lang="en-US" altLang="en-US" sz="1400">
              <a:solidFill>
                <a:srgbClr val="464653"/>
              </a:solidFill>
              <a:latin typeface="Arial" charset="0"/>
            </a:endParaRPr>
          </a:p>
        </p:txBody>
      </p:sp>
    </p:spTree>
    <p:extLst>
      <p:ext uri="{BB962C8B-B14F-4D97-AF65-F5344CB8AC3E}">
        <p14:creationId xmlns:p14="http://schemas.microsoft.com/office/powerpoint/2010/main" val="385386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116013" y="836613"/>
            <a:ext cx="6912371" cy="936203"/>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Current strategies: maximum impact</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043608" y="2060848"/>
            <a:ext cx="6659562" cy="3961135"/>
          </a:xfrm>
        </p:spPr>
        <p:txBody>
          <a:bodyPr/>
          <a:lstStyle/>
          <a:p>
            <a:pPr marL="274638" lvl="1" indent="0" eaLnBrk="1" hangingPunct="1">
              <a:buNone/>
            </a:pPr>
            <a:endParaRPr lang="en-GB" altLang="en-US" sz="2000" dirty="0">
              <a:ea typeface="ＭＳ Ｐゴシック" pitchFamily="34" charset="-128"/>
            </a:endParaRPr>
          </a:p>
          <a:p>
            <a:pPr lvl="3" eaLnBrk="1" hangingPunct="1"/>
            <a:endParaRPr lang="en-GB" altLang="en-US"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lvl="2" eaLnBrk="1" hangingPunct="1"/>
            <a:endParaRPr lang="en-GB" altLang="en-US" sz="1800" dirty="0">
              <a:ea typeface="ＭＳ Ｐゴシック" pitchFamily="34" charset="-128"/>
            </a:endParaRPr>
          </a:p>
          <a:p>
            <a:pPr marL="0" indent="0" eaLnBrk="1" hangingPunct="1">
              <a:buNone/>
            </a:pPr>
            <a:endParaRPr lang="en-GB" altLang="en-US" sz="2400" dirty="0">
              <a:ea typeface="ＭＳ Ｐゴシック" pitchFamily="34" charset="-128"/>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fontAlgn="auto" hangingPunct="1">
              <a:spcBef>
                <a:spcPct val="0"/>
              </a:spcBef>
              <a:spcAft>
                <a:spcPts val="0"/>
              </a:spcAft>
              <a:buClrTx/>
              <a:buSzTx/>
              <a:buFontTx/>
              <a:buNone/>
              <a:defRPr/>
            </a:pPr>
            <a:fld id="{4249C42C-7E33-4225-B575-A492631DFA95}" type="slidenum">
              <a:rPr lang="en-US" altLang="en-US" sz="1400" kern="0" smtClean="0">
                <a:solidFill>
                  <a:srgbClr val="464653"/>
                </a:solidFill>
                <a:latin typeface="Arial" charset="0"/>
              </a:rPr>
              <a:pPr eaLnBrk="1" fontAlgn="auto" hangingPunct="1">
                <a:spcBef>
                  <a:spcPct val="0"/>
                </a:spcBef>
                <a:spcAft>
                  <a:spcPts val="0"/>
                </a:spcAft>
                <a:buClrTx/>
                <a:buSzTx/>
                <a:buFontTx/>
                <a:buNone/>
                <a:defRPr/>
              </a:pPr>
              <a:t>5</a:t>
            </a:fld>
            <a:endParaRPr lang="en-US" altLang="en-US" sz="1400" kern="0">
              <a:solidFill>
                <a:srgbClr val="464653"/>
              </a:solidFill>
              <a:latin typeface="Arial" charset="0"/>
            </a:endParaRPr>
          </a:p>
        </p:txBody>
      </p:sp>
      <p:sp>
        <p:nvSpPr>
          <p:cNvPr id="2" name="Oval 1"/>
          <p:cNvSpPr/>
          <p:nvPr/>
        </p:nvSpPr>
        <p:spPr>
          <a:xfrm>
            <a:off x="2271159" y="2564904"/>
            <a:ext cx="4536504" cy="23762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GB" sz="2400" kern="0" dirty="0">
                <a:solidFill>
                  <a:prstClr val="white"/>
                </a:solidFill>
              </a:rPr>
              <a:t>What PP strategies are making the greatest impact in your school?</a:t>
            </a:r>
          </a:p>
        </p:txBody>
      </p:sp>
    </p:spTree>
    <p:extLst>
      <p:ext uri="{BB962C8B-B14F-4D97-AF65-F5344CB8AC3E}">
        <p14:creationId xmlns:p14="http://schemas.microsoft.com/office/powerpoint/2010/main" val="418069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043609" y="332657"/>
            <a:ext cx="7128792" cy="744549"/>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Gap and disadvantaged attainment at 11, 2017</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115616" y="980728"/>
            <a:ext cx="6731570" cy="5256584"/>
          </a:xfrm>
        </p:spPr>
        <p:txBody>
          <a:bodyPr/>
          <a:lstStyle/>
          <a:p>
            <a:pPr marL="0" indent="0" eaLnBrk="1" hangingPunct="1">
              <a:buNone/>
            </a:pPr>
            <a:endParaRPr lang="en-GB" altLang="en-US" sz="1600" dirty="0">
              <a:solidFill>
                <a:srgbClr val="0070C0"/>
              </a:solidFill>
              <a:ea typeface="ＭＳ Ｐゴシック" pitchFamily="34" charset="-128"/>
            </a:endParaRPr>
          </a:p>
          <a:p>
            <a:pPr marL="0" indent="0" eaLnBrk="1" hangingPunct="1">
              <a:buNone/>
            </a:pPr>
            <a:endParaRPr lang="en-GB" altLang="en-US" sz="1600" dirty="0">
              <a:solidFill>
                <a:srgbClr val="002060"/>
              </a:solidFill>
              <a:ea typeface="ＭＳ Ｐゴシック" pitchFamily="34" charset="-128"/>
            </a:endParaRPr>
          </a:p>
        </p:txBody>
      </p:sp>
      <p:sp>
        <p:nvSpPr>
          <p:cNvPr id="11268" name="Slide Number Placeholder 1"/>
          <p:cNvSpPr>
            <a:spLocks noGrp="1"/>
          </p:cNvSpPr>
          <p:nvPr>
            <p:ph type="sldNum" sz="quarter" idx="12"/>
          </p:nvPr>
        </p:nvSpPr>
        <p:spPr bwMode="auto">
          <a:xfrm>
            <a:off x="683568" y="6381328"/>
            <a:ext cx="7415609"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algn="ctr" eaLnBrk="1" fontAlgn="auto" hangingPunct="1">
              <a:spcBef>
                <a:spcPct val="0"/>
              </a:spcBef>
              <a:spcAft>
                <a:spcPts val="0"/>
              </a:spcAft>
              <a:buClrTx/>
              <a:buSzTx/>
              <a:buFontTx/>
              <a:buNone/>
              <a:defRPr/>
            </a:pPr>
            <a:r>
              <a:rPr lang="en-US" altLang="en-US" sz="1400" kern="0" dirty="0">
                <a:solidFill>
                  <a:srgbClr val="464653"/>
                </a:solidFill>
                <a:latin typeface="Arial" charset="0"/>
              </a:rPr>
              <a:t>Percentage of 11 year </a:t>
            </a:r>
            <a:r>
              <a:rPr lang="en-US" altLang="en-US" sz="1400" kern="0" dirty="0" err="1">
                <a:solidFill>
                  <a:srgbClr val="464653"/>
                </a:solidFill>
                <a:latin typeface="Arial" charset="0"/>
              </a:rPr>
              <a:t>olds</a:t>
            </a:r>
            <a:r>
              <a:rPr lang="en-US" altLang="en-US" sz="1400" kern="0" dirty="0">
                <a:solidFill>
                  <a:srgbClr val="464653"/>
                </a:solidFill>
                <a:latin typeface="Arial" charset="0"/>
              </a:rPr>
              <a:t> reaching expected standard (PP / Non-PP)</a:t>
            </a:r>
          </a:p>
        </p:txBody>
      </p:sp>
      <p:graphicFrame>
        <p:nvGraphicFramePr>
          <p:cNvPr id="2" name="Table 1"/>
          <p:cNvGraphicFramePr>
            <a:graphicFrameLocks noGrp="1"/>
          </p:cNvGraphicFramePr>
          <p:nvPr>
            <p:extLst>
              <p:ext uri="{D42A27DB-BD31-4B8C-83A1-F6EECF244321}">
                <p14:modId xmlns:p14="http://schemas.microsoft.com/office/powerpoint/2010/main" val="816806119"/>
              </p:ext>
            </p:extLst>
          </p:nvPr>
        </p:nvGraphicFramePr>
        <p:xfrm>
          <a:off x="1115616" y="1221222"/>
          <a:ext cx="6912766" cy="4512036"/>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xmlns="" val="20000"/>
                    </a:ext>
                  </a:extLst>
                </a:gridCol>
                <a:gridCol w="1081037">
                  <a:extLst>
                    <a:ext uri="{9D8B030D-6E8A-4147-A177-3AD203B41FA5}">
                      <a16:colId xmlns:a16="http://schemas.microsoft.com/office/drawing/2014/main" xmlns="" val="20001"/>
                    </a:ext>
                  </a:extLst>
                </a:gridCol>
                <a:gridCol w="1114070">
                  <a:extLst>
                    <a:ext uri="{9D8B030D-6E8A-4147-A177-3AD203B41FA5}">
                      <a16:colId xmlns:a16="http://schemas.microsoft.com/office/drawing/2014/main" xmlns="" val="20002"/>
                    </a:ext>
                  </a:extLst>
                </a:gridCol>
                <a:gridCol w="1287460">
                  <a:extLst>
                    <a:ext uri="{9D8B030D-6E8A-4147-A177-3AD203B41FA5}">
                      <a16:colId xmlns:a16="http://schemas.microsoft.com/office/drawing/2014/main" xmlns="" val="20003"/>
                    </a:ext>
                  </a:extLst>
                </a:gridCol>
                <a:gridCol w="1108171">
                  <a:extLst>
                    <a:ext uri="{9D8B030D-6E8A-4147-A177-3AD203B41FA5}">
                      <a16:colId xmlns:a16="http://schemas.microsoft.com/office/drawing/2014/main" xmlns="" val="20004"/>
                    </a:ext>
                  </a:extLst>
                </a:gridCol>
                <a:gridCol w="1169900">
                  <a:extLst>
                    <a:ext uri="{9D8B030D-6E8A-4147-A177-3AD203B41FA5}">
                      <a16:colId xmlns:a16="http://schemas.microsoft.com/office/drawing/2014/main" xmlns="" val="20005"/>
                    </a:ext>
                  </a:extLst>
                </a:gridCol>
              </a:tblGrid>
              <a:tr h="803124">
                <a:tc>
                  <a:txBody>
                    <a:bodyPr/>
                    <a:lstStyle/>
                    <a:p>
                      <a:pPr algn="ctr"/>
                      <a:endParaRPr lang="en-GB" b="1" dirty="0"/>
                    </a:p>
                  </a:txBody>
                  <a:tcPr/>
                </a:tc>
                <a:tc>
                  <a:txBody>
                    <a:bodyPr/>
                    <a:lstStyle/>
                    <a:p>
                      <a:pPr algn="ctr"/>
                      <a:r>
                        <a:rPr lang="en-GB" b="1" dirty="0"/>
                        <a:t>Gap at 11</a:t>
                      </a:r>
                    </a:p>
                  </a:txBody>
                  <a:tcPr/>
                </a:tc>
                <a:tc>
                  <a:txBody>
                    <a:bodyPr/>
                    <a:lstStyle/>
                    <a:p>
                      <a:pPr algn="ctr"/>
                      <a:r>
                        <a:rPr lang="en-GB" b="1" dirty="0"/>
                        <a:t>PP/NPP</a:t>
                      </a:r>
                    </a:p>
                  </a:txBody>
                  <a:tcPr/>
                </a:tc>
                <a:tc>
                  <a:txBody>
                    <a:bodyPr/>
                    <a:lstStyle/>
                    <a:p>
                      <a:pPr algn="ctr"/>
                      <a:endParaRPr lang="en-GB" b="1" dirty="0"/>
                    </a:p>
                  </a:txBody>
                  <a:tcPr/>
                </a:tc>
                <a:tc>
                  <a:txBody>
                    <a:bodyPr/>
                    <a:lstStyle/>
                    <a:p>
                      <a:pPr algn="ctr"/>
                      <a:r>
                        <a:rPr lang="en-GB" b="1" dirty="0"/>
                        <a:t>Gap at 11</a:t>
                      </a:r>
                    </a:p>
                  </a:txBody>
                  <a:tcPr/>
                </a:tc>
                <a:tc>
                  <a:txBody>
                    <a:bodyPr/>
                    <a:lstStyle/>
                    <a:p>
                      <a:pPr algn="ctr"/>
                      <a:r>
                        <a:rPr lang="en-GB" b="1" dirty="0"/>
                        <a:t>PP/NPP</a:t>
                      </a:r>
                    </a:p>
                  </a:txBody>
                  <a:tcPr/>
                </a:tc>
                <a:extLst>
                  <a:ext uri="{0D108BD9-81ED-4DB2-BD59-A6C34878D82A}">
                    <a16:rowId xmlns:a16="http://schemas.microsoft.com/office/drawing/2014/main" xmlns="" val="10000"/>
                  </a:ext>
                </a:extLst>
              </a:tr>
              <a:tr h="583092">
                <a:tc>
                  <a:txBody>
                    <a:bodyPr/>
                    <a:lstStyle/>
                    <a:p>
                      <a:pPr algn="ctr"/>
                      <a:r>
                        <a:rPr lang="en-GB" sz="1600" dirty="0" err="1"/>
                        <a:t>Birmngham</a:t>
                      </a:r>
                      <a:endParaRPr lang="en-GB" sz="1600" dirty="0"/>
                    </a:p>
                  </a:txBody>
                  <a:tcPr/>
                </a:tc>
                <a:tc>
                  <a:txBody>
                    <a:bodyPr/>
                    <a:lstStyle/>
                    <a:p>
                      <a:pPr algn="ctr"/>
                      <a:r>
                        <a:rPr lang="en-GB" sz="1600" dirty="0">
                          <a:solidFill>
                            <a:schemeClr val="tx1"/>
                          </a:solidFill>
                        </a:rPr>
                        <a:t>16</a:t>
                      </a:r>
                    </a:p>
                  </a:txBody>
                  <a:tcPr/>
                </a:tc>
                <a:tc>
                  <a:txBody>
                    <a:bodyPr/>
                    <a:lstStyle/>
                    <a:p>
                      <a:pPr algn="ctr"/>
                      <a:r>
                        <a:rPr lang="en-GB" sz="1600" dirty="0"/>
                        <a:t>49 </a:t>
                      </a:r>
                      <a:r>
                        <a:rPr lang="en-GB" sz="1600" dirty="0">
                          <a:solidFill>
                            <a:srgbClr val="FF0000"/>
                          </a:solidFill>
                        </a:rPr>
                        <a:t>/ 65</a:t>
                      </a:r>
                    </a:p>
                  </a:txBody>
                  <a:tcPr/>
                </a:tc>
                <a:tc>
                  <a:txBody>
                    <a:bodyPr/>
                    <a:lstStyle/>
                    <a:p>
                      <a:pPr algn="ctr"/>
                      <a:r>
                        <a:rPr lang="en-GB" sz="1600" b="0" dirty="0"/>
                        <a:t>Stoke</a:t>
                      </a:r>
                    </a:p>
                  </a:txBody>
                  <a:tcPr/>
                </a:tc>
                <a:tc>
                  <a:txBody>
                    <a:bodyPr/>
                    <a:lstStyle/>
                    <a:p>
                      <a:pPr algn="ctr"/>
                      <a:r>
                        <a:rPr lang="en-GB" sz="1600" b="0" dirty="0">
                          <a:solidFill>
                            <a:schemeClr val="tx1"/>
                          </a:solidFill>
                        </a:rPr>
                        <a:t>15</a:t>
                      </a:r>
                    </a:p>
                  </a:txBody>
                  <a:tcPr/>
                </a:tc>
                <a:tc>
                  <a:txBody>
                    <a:bodyPr/>
                    <a:lstStyle/>
                    <a:p>
                      <a:pPr algn="ctr"/>
                      <a:r>
                        <a:rPr lang="en-GB" sz="1600" b="0" dirty="0">
                          <a:solidFill>
                            <a:schemeClr val="tx1"/>
                          </a:solidFill>
                        </a:rPr>
                        <a:t>48 / </a:t>
                      </a:r>
                      <a:r>
                        <a:rPr lang="en-GB" sz="1600" b="0" dirty="0">
                          <a:solidFill>
                            <a:srgbClr val="FF0000"/>
                          </a:solidFill>
                        </a:rPr>
                        <a:t>63</a:t>
                      </a:r>
                    </a:p>
                  </a:txBody>
                  <a:tcPr/>
                </a:tc>
                <a:extLst>
                  <a:ext uri="{0D108BD9-81ED-4DB2-BD59-A6C34878D82A}">
                    <a16:rowId xmlns:a16="http://schemas.microsoft.com/office/drawing/2014/main" xmlns="" val="10002"/>
                  </a:ext>
                </a:extLst>
              </a:tr>
              <a:tr h="583092">
                <a:tc>
                  <a:txBody>
                    <a:bodyPr/>
                    <a:lstStyle/>
                    <a:p>
                      <a:pPr algn="ctr"/>
                      <a:r>
                        <a:rPr lang="en-GB" sz="1600" b="0" dirty="0"/>
                        <a:t>Coventry</a:t>
                      </a:r>
                    </a:p>
                  </a:txBody>
                  <a:tcPr/>
                </a:tc>
                <a:tc>
                  <a:txBody>
                    <a:bodyPr/>
                    <a:lstStyle/>
                    <a:p>
                      <a:pPr algn="ctr"/>
                      <a:r>
                        <a:rPr lang="en-GB" sz="1600" b="0" dirty="0">
                          <a:solidFill>
                            <a:schemeClr val="tx1"/>
                          </a:solidFill>
                        </a:rPr>
                        <a:t>17</a:t>
                      </a:r>
                    </a:p>
                  </a:txBody>
                  <a:tcPr/>
                </a:tc>
                <a:tc>
                  <a:txBody>
                    <a:bodyPr/>
                    <a:lstStyle/>
                    <a:p>
                      <a:pPr algn="ctr"/>
                      <a:r>
                        <a:rPr lang="en-GB" sz="1600" b="0" dirty="0">
                          <a:solidFill>
                            <a:schemeClr val="tx1"/>
                          </a:solidFill>
                        </a:rPr>
                        <a:t>48</a:t>
                      </a:r>
                      <a:r>
                        <a:rPr lang="en-GB" sz="1600" b="0" dirty="0">
                          <a:solidFill>
                            <a:srgbClr val="FF0000"/>
                          </a:solidFill>
                        </a:rPr>
                        <a:t> / 65</a:t>
                      </a:r>
                    </a:p>
                  </a:txBody>
                  <a:tcPr/>
                </a:tc>
                <a:tc>
                  <a:txBody>
                    <a:bodyPr/>
                    <a:lstStyle/>
                    <a:p>
                      <a:pPr algn="ctr"/>
                      <a:r>
                        <a:rPr lang="en-GB" sz="1600" b="0" dirty="0"/>
                        <a:t>Walsall</a:t>
                      </a:r>
                    </a:p>
                  </a:txBody>
                  <a:tcPr/>
                </a:tc>
                <a:tc>
                  <a:txBody>
                    <a:bodyPr/>
                    <a:lstStyle/>
                    <a:p>
                      <a:pPr algn="ctr"/>
                      <a:r>
                        <a:rPr lang="en-GB" sz="1600" b="0" dirty="0">
                          <a:solidFill>
                            <a:srgbClr val="FF0000"/>
                          </a:solidFill>
                        </a:rPr>
                        <a:t>25</a:t>
                      </a:r>
                    </a:p>
                  </a:txBody>
                  <a:tcPr/>
                </a:tc>
                <a:tc>
                  <a:txBody>
                    <a:bodyPr/>
                    <a:lstStyle/>
                    <a:p>
                      <a:pPr algn="ctr"/>
                      <a:r>
                        <a:rPr lang="en-GB" sz="1600" b="0" dirty="0">
                          <a:solidFill>
                            <a:srgbClr val="FF0000"/>
                          </a:solidFill>
                        </a:rPr>
                        <a:t>39 / 64</a:t>
                      </a:r>
                    </a:p>
                  </a:txBody>
                  <a:tcPr/>
                </a:tc>
                <a:extLst>
                  <a:ext uri="{0D108BD9-81ED-4DB2-BD59-A6C34878D82A}">
                    <a16:rowId xmlns:a16="http://schemas.microsoft.com/office/drawing/2014/main" xmlns="" val="10003"/>
                  </a:ext>
                </a:extLst>
              </a:tr>
              <a:tr h="583092">
                <a:tc>
                  <a:txBody>
                    <a:bodyPr/>
                    <a:lstStyle/>
                    <a:p>
                      <a:pPr algn="ctr"/>
                      <a:r>
                        <a:rPr lang="en-GB" sz="1600" dirty="0"/>
                        <a:t>Dudley</a:t>
                      </a:r>
                    </a:p>
                  </a:txBody>
                  <a:tcPr/>
                </a:tc>
                <a:tc>
                  <a:txBody>
                    <a:bodyPr/>
                    <a:lstStyle/>
                    <a:p>
                      <a:pPr algn="ctr"/>
                      <a:r>
                        <a:rPr lang="en-GB" sz="1600" dirty="0">
                          <a:solidFill>
                            <a:srgbClr val="FF0000"/>
                          </a:solidFill>
                        </a:rPr>
                        <a:t>27</a:t>
                      </a:r>
                    </a:p>
                  </a:txBody>
                  <a:tcPr/>
                </a:tc>
                <a:tc>
                  <a:txBody>
                    <a:bodyPr/>
                    <a:lstStyle/>
                    <a:p>
                      <a:pPr algn="ctr"/>
                      <a:r>
                        <a:rPr lang="en-GB" sz="1600" dirty="0">
                          <a:solidFill>
                            <a:srgbClr val="FF0000"/>
                          </a:solidFill>
                        </a:rPr>
                        <a:t>38 / 63</a:t>
                      </a:r>
                    </a:p>
                  </a:txBody>
                  <a:tcPr/>
                </a:tc>
                <a:tc>
                  <a:txBody>
                    <a:bodyPr/>
                    <a:lstStyle/>
                    <a:p>
                      <a:pPr algn="ctr"/>
                      <a:r>
                        <a:rPr lang="en-GB" sz="1600" b="1" dirty="0" err="1"/>
                        <a:t>Warwks</a:t>
                      </a:r>
                      <a:endParaRPr lang="en-GB" sz="1600" b="1" dirty="0"/>
                    </a:p>
                  </a:txBody>
                  <a:tcPr/>
                </a:tc>
                <a:tc>
                  <a:txBody>
                    <a:bodyPr/>
                    <a:lstStyle/>
                    <a:p>
                      <a:pPr algn="ctr"/>
                      <a:r>
                        <a:rPr lang="en-GB" sz="1600" b="1" dirty="0">
                          <a:solidFill>
                            <a:srgbClr val="FF0000"/>
                          </a:solidFill>
                        </a:rPr>
                        <a:t>26</a:t>
                      </a:r>
                    </a:p>
                  </a:txBody>
                  <a:tcPr/>
                </a:tc>
                <a:tc>
                  <a:txBody>
                    <a:bodyPr/>
                    <a:lstStyle/>
                    <a:p>
                      <a:pPr algn="ctr"/>
                      <a:r>
                        <a:rPr lang="en-GB" sz="1600" b="1" dirty="0">
                          <a:solidFill>
                            <a:srgbClr val="FF0000"/>
                          </a:solidFill>
                        </a:rPr>
                        <a:t>42</a:t>
                      </a:r>
                      <a:r>
                        <a:rPr lang="en-GB" sz="1600" b="1" dirty="0">
                          <a:solidFill>
                            <a:schemeClr val="tx1"/>
                          </a:solidFill>
                        </a:rPr>
                        <a:t> / 68</a:t>
                      </a:r>
                    </a:p>
                  </a:txBody>
                  <a:tcPr/>
                </a:tc>
                <a:extLst>
                  <a:ext uri="{0D108BD9-81ED-4DB2-BD59-A6C34878D82A}">
                    <a16:rowId xmlns:a16="http://schemas.microsoft.com/office/drawing/2014/main" xmlns="" val="10004"/>
                  </a:ext>
                </a:extLst>
              </a:tr>
              <a:tr h="669208">
                <a:tc>
                  <a:txBody>
                    <a:bodyPr/>
                    <a:lstStyle/>
                    <a:p>
                      <a:pPr algn="ctr"/>
                      <a:r>
                        <a:rPr lang="en-GB" sz="1600" b="0" dirty="0"/>
                        <a:t>Sandwell</a:t>
                      </a:r>
                    </a:p>
                  </a:txBody>
                  <a:tcPr/>
                </a:tc>
                <a:tc>
                  <a:txBody>
                    <a:bodyPr/>
                    <a:lstStyle/>
                    <a:p>
                      <a:pPr algn="ctr"/>
                      <a:r>
                        <a:rPr lang="en-GB" sz="1600" b="0" dirty="0">
                          <a:solidFill>
                            <a:schemeClr val="tx1"/>
                          </a:solidFill>
                        </a:rPr>
                        <a:t>15</a:t>
                      </a:r>
                    </a:p>
                  </a:txBody>
                  <a:tcPr/>
                </a:tc>
                <a:tc>
                  <a:txBody>
                    <a:bodyPr/>
                    <a:lstStyle/>
                    <a:p>
                      <a:pPr algn="ctr"/>
                      <a:r>
                        <a:rPr lang="en-GB" sz="1600" b="0" dirty="0">
                          <a:solidFill>
                            <a:schemeClr val="tx1"/>
                          </a:solidFill>
                        </a:rPr>
                        <a:t>49 / </a:t>
                      </a:r>
                      <a:r>
                        <a:rPr lang="en-GB" sz="1600" b="0" dirty="0">
                          <a:solidFill>
                            <a:srgbClr val="FF0000"/>
                          </a:solidFill>
                        </a:rPr>
                        <a:t>64</a:t>
                      </a:r>
                    </a:p>
                  </a:txBody>
                  <a:tcPr/>
                </a:tc>
                <a:tc>
                  <a:txBody>
                    <a:bodyPr/>
                    <a:lstStyle/>
                    <a:p>
                      <a:pPr algn="ctr"/>
                      <a:r>
                        <a:rPr lang="en-GB" sz="1600" b="0" dirty="0" err="1"/>
                        <a:t>Wolvhmpton</a:t>
                      </a:r>
                      <a:endParaRPr lang="en-GB" sz="1600" b="0" dirty="0"/>
                    </a:p>
                  </a:txBody>
                  <a:tcPr/>
                </a:tc>
                <a:tc>
                  <a:txBody>
                    <a:bodyPr/>
                    <a:lstStyle/>
                    <a:p>
                      <a:pPr algn="ctr"/>
                      <a:r>
                        <a:rPr lang="en-GB" sz="1600" b="0" dirty="0">
                          <a:solidFill>
                            <a:schemeClr val="tx1"/>
                          </a:solidFill>
                        </a:rPr>
                        <a:t>18</a:t>
                      </a:r>
                    </a:p>
                  </a:txBody>
                  <a:tcPr/>
                </a:tc>
                <a:tc>
                  <a:txBody>
                    <a:bodyPr/>
                    <a:lstStyle/>
                    <a:p>
                      <a:pPr algn="ctr"/>
                      <a:r>
                        <a:rPr lang="en-GB" sz="1600" b="0" dirty="0">
                          <a:solidFill>
                            <a:schemeClr val="tx1"/>
                          </a:solidFill>
                        </a:rPr>
                        <a:t>50 / 68</a:t>
                      </a:r>
                    </a:p>
                  </a:txBody>
                  <a:tcPr/>
                </a:tc>
                <a:extLst>
                  <a:ext uri="{0D108BD9-81ED-4DB2-BD59-A6C34878D82A}">
                    <a16:rowId xmlns:a16="http://schemas.microsoft.com/office/drawing/2014/main" xmlns="" val="10005"/>
                  </a:ext>
                </a:extLst>
              </a:tr>
              <a:tr h="707336">
                <a:tc>
                  <a:txBody>
                    <a:bodyPr/>
                    <a:lstStyle/>
                    <a:p>
                      <a:pPr algn="ctr"/>
                      <a:r>
                        <a:rPr lang="en-GB" sz="1600" b="0" dirty="0"/>
                        <a:t>Solihull</a:t>
                      </a:r>
                    </a:p>
                  </a:txBody>
                  <a:tcPr/>
                </a:tc>
                <a:tc>
                  <a:txBody>
                    <a:bodyPr/>
                    <a:lstStyle/>
                    <a:p>
                      <a:pPr algn="ctr"/>
                      <a:r>
                        <a:rPr lang="en-GB" sz="1600" b="0" dirty="0">
                          <a:solidFill>
                            <a:srgbClr val="FF0000"/>
                          </a:solidFill>
                        </a:rPr>
                        <a:t>21</a:t>
                      </a:r>
                    </a:p>
                  </a:txBody>
                  <a:tcPr/>
                </a:tc>
                <a:tc>
                  <a:txBody>
                    <a:bodyPr/>
                    <a:lstStyle/>
                    <a:p>
                      <a:pPr algn="ctr"/>
                      <a:r>
                        <a:rPr lang="en-GB" sz="1600" b="0" dirty="0">
                          <a:solidFill>
                            <a:schemeClr val="tx1"/>
                          </a:solidFill>
                        </a:rPr>
                        <a:t>49 / 70</a:t>
                      </a:r>
                    </a:p>
                  </a:txBody>
                  <a:tcPr/>
                </a:tc>
                <a:tc>
                  <a:txBody>
                    <a:bodyPr/>
                    <a:lstStyle/>
                    <a:p>
                      <a:pPr algn="ctr"/>
                      <a:r>
                        <a:rPr lang="en-GB" sz="1600" b="0" dirty="0"/>
                        <a:t>Worcester</a:t>
                      </a:r>
                    </a:p>
                  </a:txBody>
                  <a:tcPr/>
                </a:tc>
                <a:tc>
                  <a:txBody>
                    <a:bodyPr/>
                    <a:lstStyle/>
                    <a:p>
                      <a:pPr algn="ctr"/>
                      <a:r>
                        <a:rPr lang="en-GB" sz="1600" b="0" dirty="0">
                          <a:solidFill>
                            <a:srgbClr val="FF0000"/>
                          </a:solidFill>
                        </a:rPr>
                        <a:t>26</a:t>
                      </a:r>
                    </a:p>
                  </a:txBody>
                  <a:tcPr/>
                </a:tc>
                <a:tc>
                  <a:txBody>
                    <a:bodyPr/>
                    <a:lstStyle/>
                    <a:p>
                      <a:pPr algn="ctr"/>
                      <a:r>
                        <a:rPr lang="en-GB" sz="1600" b="0" dirty="0">
                          <a:solidFill>
                            <a:srgbClr val="FF0000"/>
                          </a:solidFill>
                        </a:rPr>
                        <a:t>38 / 64</a:t>
                      </a:r>
                    </a:p>
                  </a:txBody>
                  <a:tcPr/>
                </a:tc>
                <a:extLst>
                  <a:ext uri="{0D108BD9-81ED-4DB2-BD59-A6C34878D82A}">
                    <a16:rowId xmlns:a16="http://schemas.microsoft.com/office/drawing/2014/main" xmlns="" val="10006"/>
                  </a:ext>
                </a:extLst>
              </a:tr>
              <a:tr h="583092">
                <a:tc>
                  <a:txBody>
                    <a:bodyPr/>
                    <a:lstStyle/>
                    <a:p>
                      <a:pPr algn="ctr"/>
                      <a:r>
                        <a:rPr lang="en-GB" sz="1600" dirty="0"/>
                        <a:t>Staffs</a:t>
                      </a:r>
                    </a:p>
                  </a:txBody>
                  <a:tcPr/>
                </a:tc>
                <a:tc>
                  <a:txBody>
                    <a:bodyPr/>
                    <a:lstStyle/>
                    <a:p>
                      <a:pPr algn="ctr"/>
                      <a:r>
                        <a:rPr lang="en-GB" sz="1600" b="0" dirty="0">
                          <a:solidFill>
                            <a:srgbClr val="FF0000"/>
                          </a:solidFill>
                        </a:rPr>
                        <a:t>21</a:t>
                      </a:r>
                    </a:p>
                  </a:txBody>
                  <a:tcPr/>
                </a:tc>
                <a:tc>
                  <a:txBody>
                    <a:bodyPr/>
                    <a:lstStyle/>
                    <a:p>
                      <a:pPr algn="ctr"/>
                      <a:r>
                        <a:rPr lang="en-GB" sz="1600" b="0" dirty="0">
                          <a:solidFill>
                            <a:schemeClr val="tx1"/>
                          </a:solidFill>
                        </a:rPr>
                        <a:t>48 / 69</a:t>
                      </a:r>
                    </a:p>
                  </a:txBody>
                  <a:tcPr/>
                </a:tc>
                <a:tc>
                  <a:txBody>
                    <a:bodyPr/>
                    <a:lstStyle/>
                    <a:p>
                      <a:pPr algn="ctr"/>
                      <a:r>
                        <a:rPr lang="en-GB" sz="1600" b="1" dirty="0"/>
                        <a:t>National </a:t>
                      </a:r>
                    </a:p>
                  </a:txBody>
                  <a:tcPr/>
                </a:tc>
                <a:tc>
                  <a:txBody>
                    <a:bodyPr/>
                    <a:lstStyle/>
                    <a:p>
                      <a:pPr algn="ctr"/>
                      <a:r>
                        <a:rPr lang="en-GB" sz="1600" b="1" dirty="0">
                          <a:solidFill>
                            <a:schemeClr val="tx1"/>
                          </a:solidFill>
                        </a:rPr>
                        <a:t>20</a:t>
                      </a:r>
                    </a:p>
                  </a:txBody>
                  <a:tcPr/>
                </a:tc>
                <a:tc>
                  <a:txBody>
                    <a:bodyPr/>
                    <a:lstStyle/>
                    <a:p>
                      <a:pPr algn="ctr"/>
                      <a:r>
                        <a:rPr lang="en-GB" sz="1600" b="1" dirty="0">
                          <a:solidFill>
                            <a:schemeClr val="tx1"/>
                          </a:solidFill>
                        </a:rPr>
                        <a:t>48 / 68</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23056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043609" y="332657"/>
            <a:ext cx="7128792" cy="744549"/>
          </a:xfrm>
        </p:spPr>
        <p:txBody>
          <a:bodyPr/>
          <a:lstStyle/>
          <a:p>
            <a:pPr algn="ctr" eaLnBrk="1" hangingPunct="1"/>
            <a:r>
              <a:rPr lang="en-GB" altLang="en-US" sz="2800" b="1" dirty="0">
                <a:latin typeface="Gill Sans" pitchFamily="-112" charset="0"/>
                <a:ea typeface="ＭＳ Ｐゴシック" pitchFamily="34" charset="-128"/>
                <a:cs typeface="Gill Sans" pitchFamily="-112" charset="0"/>
              </a:rPr>
              <a:t>Gap and disadvantaged attainment at 16, 2017</a:t>
            </a:r>
            <a:endParaRPr lang="en-US" altLang="en-US" sz="2800" b="1" dirty="0">
              <a:latin typeface="Gill Sans" pitchFamily="-112" charset="0"/>
              <a:ea typeface="ＭＳ Ｐゴシック" pitchFamily="34" charset="-128"/>
              <a:cs typeface="Gill Sans" pitchFamily="-112" charset="0"/>
            </a:endParaRPr>
          </a:p>
        </p:txBody>
      </p:sp>
      <p:sp>
        <p:nvSpPr>
          <p:cNvPr id="11267" name="Rectangle 3"/>
          <p:cNvSpPr>
            <a:spLocks noGrp="1" noChangeArrowheads="1"/>
          </p:cNvSpPr>
          <p:nvPr>
            <p:ph sz="quarter" idx="4294967295"/>
          </p:nvPr>
        </p:nvSpPr>
        <p:spPr>
          <a:xfrm>
            <a:off x="1187624" y="980728"/>
            <a:ext cx="6659562" cy="5256584"/>
          </a:xfrm>
        </p:spPr>
        <p:txBody>
          <a:bodyPr/>
          <a:lstStyle/>
          <a:p>
            <a:pPr marL="0" indent="0" eaLnBrk="1" hangingPunct="1">
              <a:buNone/>
            </a:pPr>
            <a:endParaRPr lang="en-GB" altLang="en-US" sz="1600" dirty="0">
              <a:solidFill>
                <a:srgbClr val="0070C0"/>
              </a:solidFill>
              <a:ea typeface="ＭＳ Ｐゴシック" pitchFamily="34" charset="-128"/>
            </a:endParaRPr>
          </a:p>
          <a:p>
            <a:pPr marL="0" indent="0" eaLnBrk="1" hangingPunct="1">
              <a:buNone/>
            </a:pPr>
            <a:r>
              <a:rPr lang="en-GB" altLang="en-US" sz="1600" dirty="0">
                <a:solidFill>
                  <a:srgbClr val="002060"/>
                </a:solidFill>
                <a:ea typeface="ＭＳ Ｐゴシック" pitchFamily="34" charset="-128"/>
              </a:rPr>
              <a:t>pp</a:t>
            </a:r>
          </a:p>
        </p:txBody>
      </p:sp>
      <p:sp>
        <p:nvSpPr>
          <p:cNvPr id="11268" name="Slide Number Placeholder 1"/>
          <p:cNvSpPr>
            <a:spLocks noGrp="1"/>
          </p:cNvSpPr>
          <p:nvPr>
            <p:ph type="sldNum" sz="quarter" idx="12"/>
          </p:nvPr>
        </p:nvSpPr>
        <p:spPr bwMode="auto">
          <a:xfrm>
            <a:off x="683568" y="6381328"/>
            <a:ext cx="7415609"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algn="ctr" eaLnBrk="1" fontAlgn="auto" hangingPunct="1">
              <a:spcBef>
                <a:spcPct val="0"/>
              </a:spcBef>
              <a:spcAft>
                <a:spcPts val="0"/>
              </a:spcAft>
              <a:buClrTx/>
              <a:buSzTx/>
              <a:buFont typeface="Wingdings 3" pitchFamily="18" charset="2"/>
              <a:buNone/>
              <a:defRPr/>
            </a:pPr>
            <a:r>
              <a:rPr lang="en-US" altLang="en-US" sz="1400" kern="0" dirty="0">
                <a:solidFill>
                  <a:srgbClr val="464653"/>
                </a:solidFill>
                <a:latin typeface="Arial" charset="0"/>
              </a:rPr>
              <a:t>Average Progress 8 score (PP and Non-PP) </a:t>
            </a:r>
          </a:p>
          <a:p>
            <a:pPr algn="ctr" eaLnBrk="1" fontAlgn="auto" hangingPunct="1">
              <a:spcBef>
                <a:spcPct val="0"/>
              </a:spcBef>
              <a:spcAft>
                <a:spcPts val="0"/>
              </a:spcAft>
              <a:buClrTx/>
              <a:buSzTx/>
              <a:buFontTx/>
              <a:buNone/>
              <a:defRPr/>
            </a:pPr>
            <a:endParaRPr lang="en-US" altLang="en-US" sz="1400" kern="0" dirty="0">
              <a:solidFill>
                <a:srgbClr val="464653"/>
              </a:solidFill>
              <a:latin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29927853"/>
              </p:ext>
            </p:extLst>
          </p:nvPr>
        </p:nvGraphicFramePr>
        <p:xfrm>
          <a:off x="827584" y="1353003"/>
          <a:ext cx="7560840" cy="446466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1341634">
                  <a:extLst>
                    <a:ext uri="{9D8B030D-6E8A-4147-A177-3AD203B41FA5}">
                      <a16:colId xmlns:a16="http://schemas.microsoft.com/office/drawing/2014/main" xmlns="" val="20003"/>
                    </a:ext>
                  </a:extLst>
                </a:gridCol>
                <a:gridCol w="1237395">
                  <a:extLst>
                    <a:ext uri="{9D8B030D-6E8A-4147-A177-3AD203B41FA5}">
                      <a16:colId xmlns:a16="http://schemas.microsoft.com/office/drawing/2014/main" xmlns="" val="20004"/>
                    </a:ext>
                  </a:extLst>
                </a:gridCol>
                <a:gridCol w="1237395">
                  <a:extLst>
                    <a:ext uri="{9D8B030D-6E8A-4147-A177-3AD203B41FA5}">
                      <a16:colId xmlns:a16="http://schemas.microsoft.com/office/drawing/2014/main" xmlns="" val="20005"/>
                    </a:ext>
                  </a:extLst>
                </a:gridCol>
              </a:tblGrid>
              <a:tr h="764189">
                <a:tc>
                  <a:txBody>
                    <a:bodyPr/>
                    <a:lstStyle/>
                    <a:p>
                      <a:pPr algn="ctr"/>
                      <a:endParaRPr lang="en-GB" b="1" dirty="0"/>
                    </a:p>
                  </a:txBody>
                  <a:tcPr/>
                </a:tc>
                <a:tc>
                  <a:txBody>
                    <a:bodyPr/>
                    <a:lstStyle/>
                    <a:p>
                      <a:pPr algn="ctr"/>
                      <a:r>
                        <a:rPr lang="en-GB" b="1" dirty="0"/>
                        <a:t>Gap at 16</a:t>
                      </a:r>
                    </a:p>
                  </a:txBody>
                  <a:tcPr/>
                </a:tc>
                <a:tc>
                  <a:txBody>
                    <a:bodyPr/>
                    <a:lstStyle/>
                    <a:p>
                      <a:pPr algn="ctr"/>
                      <a:r>
                        <a:rPr lang="en-GB" b="1" dirty="0"/>
                        <a:t>PP/NPP</a:t>
                      </a:r>
                    </a:p>
                  </a:txBody>
                  <a:tcPr/>
                </a:tc>
                <a:tc>
                  <a:txBody>
                    <a:bodyPr/>
                    <a:lstStyle/>
                    <a:p>
                      <a:pPr algn="ctr"/>
                      <a:endParaRPr lang="en-GB" b="1" dirty="0"/>
                    </a:p>
                  </a:txBody>
                  <a:tcPr/>
                </a:tc>
                <a:tc>
                  <a:txBody>
                    <a:bodyPr/>
                    <a:lstStyle/>
                    <a:p>
                      <a:pPr algn="ctr"/>
                      <a:r>
                        <a:rPr lang="en-GB" b="1" dirty="0"/>
                        <a:t>Gap at 16</a:t>
                      </a:r>
                    </a:p>
                  </a:txBody>
                  <a:tcPr/>
                </a:tc>
                <a:tc>
                  <a:txBody>
                    <a:bodyPr/>
                    <a:lstStyle/>
                    <a:p>
                      <a:pPr algn="ctr"/>
                      <a:r>
                        <a:rPr lang="en-GB" b="1" dirty="0"/>
                        <a:t>PP/NPP</a:t>
                      </a:r>
                    </a:p>
                  </a:txBody>
                  <a:tcPr/>
                </a:tc>
                <a:extLst>
                  <a:ext uri="{0D108BD9-81ED-4DB2-BD59-A6C34878D82A}">
                    <a16:rowId xmlns:a16="http://schemas.microsoft.com/office/drawing/2014/main" xmlns="" val="10000"/>
                  </a:ext>
                </a:extLst>
              </a:tr>
              <a:tr h="566720">
                <a:tc>
                  <a:txBody>
                    <a:bodyPr/>
                    <a:lstStyle/>
                    <a:p>
                      <a:pPr algn="ctr"/>
                      <a:r>
                        <a:rPr lang="en-GB" sz="1600" dirty="0" err="1"/>
                        <a:t>Birmngham</a:t>
                      </a:r>
                      <a:endParaRPr lang="en-GB" sz="1600" dirty="0"/>
                    </a:p>
                  </a:txBody>
                  <a:tcPr/>
                </a:tc>
                <a:tc>
                  <a:txBody>
                    <a:bodyPr/>
                    <a:lstStyle/>
                    <a:p>
                      <a:pPr algn="ctr"/>
                      <a:r>
                        <a:rPr lang="en-GB" sz="1600" b="0" dirty="0">
                          <a:solidFill>
                            <a:schemeClr val="tx1"/>
                          </a:solidFill>
                        </a:rPr>
                        <a:t>-0.33</a:t>
                      </a:r>
                    </a:p>
                  </a:txBody>
                  <a:tcPr/>
                </a:tc>
                <a:tc>
                  <a:txBody>
                    <a:bodyPr/>
                    <a:lstStyle/>
                    <a:p>
                      <a:pPr algn="ctr"/>
                      <a:r>
                        <a:rPr lang="en-GB" sz="1600" b="0" dirty="0">
                          <a:solidFill>
                            <a:schemeClr val="tx1"/>
                          </a:solidFill>
                        </a:rPr>
                        <a:t>-0.18 / 0.15</a:t>
                      </a:r>
                    </a:p>
                  </a:txBody>
                  <a:tcPr/>
                </a:tc>
                <a:tc>
                  <a:txBody>
                    <a:bodyPr/>
                    <a:lstStyle/>
                    <a:p>
                      <a:pPr algn="ctr"/>
                      <a:r>
                        <a:rPr lang="en-GB" sz="1600" b="0" dirty="0"/>
                        <a:t>Stoke</a:t>
                      </a:r>
                    </a:p>
                  </a:txBody>
                  <a:tcPr/>
                </a:tc>
                <a:tc>
                  <a:txBody>
                    <a:bodyPr/>
                    <a:lstStyle/>
                    <a:p>
                      <a:pPr algn="ctr"/>
                      <a:r>
                        <a:rPr lang="en-GB" sz="1600" b="0" dirty="0">
                          <a:solidFill>
                            <a:schemeClr val="tx1"/>
                          </a:solidFill>
                        </a:rPr>
                        <a:t>-0.45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rPr>
                        <a:t>-0.38 </a:t>
                      </a:r>
                      <a:r>
                        <a:rPr lang="en-GB" sz="1600" b="0" dirty="0">
                          <a:solidFill>
                            <a:srgbClr val="FF0000"/>
                          </a:solidFill>
                        </a:rPr>
                        <a:t>/ 0.07</a:t>
                      </a:r>
                    </a:p>
                    <a:p>
                      <a:pPr algn="ctr"/>
                      <a:endParaRPr lang="en-GB" sz="1600" b="0" dirty="0">
                        <a:solidFill>
                          <a:srgbClr val="FF0000"/>
                        </a:solidFill>
                      </a:endParaRPr>
                    </a:p>
                  </a:txBody>
                  <a:tcPr/>
                </a:tc>
                <a:extLst>
                  <a:ext uri="{0D108BD9-81ED-4DB2-BD59-A6C34878D82A}">
                    <a16:rowId xmlns:a16="http://schemas.microsoft.com/office/drawing/2014/main" xmlns="" val="10002"/>
                  </a:ext>
                </a:extLst>
              </a:tr>
              <a:tr h="566720">
                <a:tc>
                  <a:txBody>
                    <a:bodyPr/>
                    <a:lstStyle/>
                    <a:p>
                      <a:pPr algn="ctr"/>
                      <a:r>
                        <a:rPr lang="en-GB" sz="1600" b="0" dirty="0"/>
                        <a:t>Coventry</a:t>
                      </a:r>
                    </a:p>
                  </a:txBody>
                  <a:tcPr/>
                </a:tc>
                <a:tc>
                  <a:txBody>
                    <a:bodyPr/>
                    <a:lstStyle/>
                    <a:p>
                      <a:pPr algn="ctr"/>
                      <a:r>
                        <a:rPr lang="en-GB" sz="1600" b="0" dirty="0">
                          <a:solidFill>
                            <a:schemeClr val="tx1"/>
                          </a:solidFill>
                        </a:rPr>
                        <a:t>-0.45</a:t>
                      </a:r>
                    </a:p>
                  </a:txBody>
                  <a:tcPr/>
                </a:tc>
                <a:tc>
                  <a:txBody>
                    <a:bodyPr/>
                    <a:lstStyle/>
                    <a:p>
                      <a:pPr algn="ctr"/>
                      <a:r>
                        <a:rPr lang="en-GB" sz="1600" b="0" dirty="0">
                          <a:solidFill>
                            <a:srgbClr val="FF0000"/>
                          </a:solidFill>
                        </a:rPr>
                        <a:t>-0.43 / 0.02</a:t>
                      </a:r>
                    </a:p>
                  </a:txBody>
                  <a:tcPr/>
                </a:tc>
                <a:tc>
                  <a:txBody>
                    <a:bodyPr/>
                    <a:lstStyle/>
                    <a:p>
                      <a:pPr algn="ctr"/>
                      <a:r>
                        <a:rPr lang="en-GB" sz="1600" b="0" dirty="0"/>
                        <a:t>Walsall</a:t>
                      </a:r>
                    </a:p>
                  </a:txBody>
                  <a:tcPr/>
                </a:tc>
                <a:tc>
                  <a:txBody>
                    <a:bodyPr/>
                    <a:lstStyle/>
                    <a:p>
                      <a:pPr algn="ctr"/>
                      <a:r>
                        <a:rPr lang="en-GB" sz="1600" b="0" dirty="0">
                          <a:solidFill>
                            <a:srgbClr val="FF0000"/>
                          </a:solidFill>
                        </a:rPr>
                        <a:t>-0.61</a:t>
                      </a:r>
                    </a:p>
                  </a:txBody>
                  <a:tcPr/>
                </a:tc>
                <a:tc>
                  <a:txBody>
                    <a:bodyPr/>
                    <a:lstStyle/>
                    <a:p>
                      <a:pPr algn="ctr"/>
                      <a:r>
                        <a:rPr lang="en-GB" sz="1600" b="0" dirty="0">
                          <a:solidFill>
                            <a:srgbClr val="FF0000"/>
                          </a:solidFill>
                        </a:rPr>
                        <a:t>-0.62 / -0.01</a:t>
                      </a:r>
                    </a:p>
                  </a:txBody>
                  <a:tcPr/>
                </a:tc>
                <a:extLst>
                  <a:ext uri="{0D108BD9-81ED-4DB2-BD59-A6C34878D82A}">
                    <a16:rowId xmlns:a16="http://schemas.microsoft.com/office/drawing/2014/main" xmlns="" val="10003"/>
                  </a:ext>
                </a:extLst>
              </a:tr>
              <a:tr h="566720">
                <a:tc>
                  <a:txBody>
                    <a:bodyPr/>
                    <a:lstStyle/>
                    <a:p>
                      <a:pPr algn="ctr"/>
                      <a:r>
                        <a:rPr lang="en-GB" sz="1600" dirty="0"/>
                        <a:t>Dudley</a:t>
                      </a:r>
                    </a:p>
                  </a:txBody>
                  <a:tcPr/>
                </a:tc>
                <a:tc>
                  <a:txBody>
                    <a:bodyPr/>
                    <a:lstStyle/>
                    <a:p>
                      <a:pPr algn="ctr"/>
                      <a:r>
                        <a:rPr lang="en-GB" sz="1600" dirty="0">
                          <a:solidFill>
                            <a:srgbClr val="FF0000"/>
                          </a:solidFill>
                        </a:rPr>
                        <a:t>-0.54</a:t>
                      </a:r>
                    </a:p>
                  </a:txBody>
                  <a:tcPr/>
                </a:tc>
                <a:tc>
                  <a:txBody>
                    <a:bodyPr/>
                    <a:lstStyle/>
                    <a:p>
                      <a:pPr algn="ctr"/>
                      <a:r>
                        <a:rPr lang="en-GB" sz="1600" dirty="0">
                          <a:solidFill>
                            <a:srgbClr val="FF0000"/>
                          </a:solidFill>
                        </a:rPr>
                        <a:t>-0.51 / 0.03</a:t>
                      </a:r>
                    </a:p>
                  </a:txBody>
                  <a:tcPr/>
                </a:tc>
                <a:tc>
                  <a:txBody>
                    <a:bodyPr/>
                    <a:lstStyle/>
                    <a:p>
                      <a:pPr algn="ctr"/>
                      <a:r>
                        <a:rPr lang="en-GB" sz="1600" b="1" dirty="0" err="1"/>
                        <a:t>Warwks</a:t>
                      </a:r>
                      <a:endParaRPr lang="en-GB" sz="1600" b="1" dirty="0"/>
                    </a:p>
                  </a:txBody>
                  <a:tcPr/>
                </a:tc>
                <a:tc>
                  <a:txBody>
                    <a:bodyPr/>
                    <a:lstStyle/>
                    <a:p>
                      <a:pPr algn="ctr"/>
                      <a:r>
                        <a:rPr lang="en-GB" sz="1600" b="0" dirty="0">
                          <a:solidFill>
                            <a:srgbClr val="FF0000"/>
                          </a:solidFill>
                        </a:rPr>
                        <a:t>-0.62</a:t>
                      </a:r>
                    </a:p>
                  </a:txBody>
                  <a:tcPr/>
                </a:tc>
                <a:tc>
                  <a:txBody>
                    <a:bodyPr/>
                    <a:lstStyle/>
                    <a:p>
                      <a:pPr algn="ctr"/>
                      <a:r>
                        <a:rPr lang="en-GB" sz="1600" b="0" dirty="0">
                          <a:solidFill>
                            <a:srgbClr val="FF0000"/>
                          </a:solidFill>
                        </a:rPr>
                        <a:t>-0.45 / </a:t>
                      </a:r>
                      <a:r>
                        <a:rPr lang="en-GB" sz="1600" b="0" dirty="0">
                          <a:solidFill>
                            <a:schemeClr val="tx1"/>
                          </a:solidFill>
                        </a:rPr>
                        <a:t>0.17</a:t>
                      </a:r>
                    </a:p>
                  </a:txBody>
                  <a:tcPr/>
                </a:tc>
                <a:extLst>
                  <a:ext uri="{0D108BD9-81ED-4DB2-BD59-A6C34878D82A}">
                    <a16:rowId xmlns:a16="http://schemas.microsoft.com/office/drawing/2014/main" xmlns="" val="10004"/>
                  </a:ext>
                </a:extLst>
              </a:tr>
              <a:tr h="594201">
                <a:tc>
                  <a:txBody>
                    <a:bodyPr/>
                    <a:lstStyle/>
                    <a:p>
                      <a:pPr algn="ctr"/>
                      <a:r>
                        <a:rPr lang="en-GB" sz="1600" b="0" dirty="0"/>
                        <a:t>Sandwell</a:t>
                      </a:r>
                    </a:p>
                  </a:txBody>
                  <a:tcPr/>
                </a:tc>
                <a:tc>
                  <a:txBody>
                    <a:bodyPr/>
                    <a:lstStyle/>
                    <a:p>
                      <a:pPr algn="ctr"/>
                      <a:r>
                        <a:rPr lang="en-GB" sz="1600" dirty="0">
                          <a:solidFill>
                            <a:schemeClr val="tx1"/>
                          </a:solidFill>
                        </a:rPr>
                        <a:t>-0.37</a:t>
                      </a:r>
                    </a:p>
                  </a:txBody>
                  <a:tcPr/>
                </a:tc>
                <a:tc>
                  <a:txBody>
                    <a:bodyPr/>
                    <a:lstStyle/>
                    <a:p>
                      <a:pPr algn="ctr"/>
                      <a:r>
                        <a:rPr lang="en-GB" sz="1600" dirty="0">
                          <a:solidFill>
                            <a:schemeClr val="tx1"/>
                          </a:solidFill>
                        </a:rPr>
                        <a:t>-0.39 </a:t>
                      </a:r>
                      <a:r>
                        <a:rPr lang="en-GB" sz="1600" dirty="0">
                          <a:solidFill>
                            <a:srgbClr val="FF0000"/>
                          </a:solidFill>
                        </a:rPr>
                        <a:t>/ -0.02</a:t>
                      </a:r>
                    </a:p>
                  </a:txBody>
                  <a:tcPr/>
                </a:tc>
                <a:tc>
                  <a:txBody>
                    <a:bodyPr/>
                    <a:lstStyle/>
                    <a:p>
                      <a:pPr algn="ctr"/>
                      <a:r>
                        <a:rPr lang="en-GB" sz="1600" b="0" dirty="0" err="1"/>
                        <a:t>Wolvhmpton</a:t>
                      </a:r>
                      <a:endParaRPr lang="en-GB" sz="1600" b="0" dirty="0"/>
                    </a:p>
                  </a:txBody>
                  <a:tcPr/>
                </a:tc>
                <a:tc>
                  <a:txBody>
                    <a:bodyPr/>
                    <a:lstStyle/>
                    <a:p>
                      <a:pPr algn="ctr"/>
                      <a:r>
                        <a:rPr lang="en-GB" sz="1600" b="0" dirty="0">
                          <a:solidFill>
                            <a:schemeClr val="tx1"/>
                          </a:solidFill>
                        </a:rPr>
                        <a:t>-0.48</a:t>
                      </a:r>
                    </a:p>
                  </a:txBody>
                  <a:tcPr/>
                </a:tc>
                <a:tc>
                  <a:txBody>
                    <a:bodyPr/>
                    <a:lstStyle/>
                    <a:p>
                      <a:pPr algn="ctr"/>
                      <a:r>
                        <a:rPr lang="en-GB" sz="1600" b="0" dirty="0">
                          <a:solidFill>
                            <a:schemeClr val="tx1"/>
                          </a:solidFill>
                        </a:rPr>
                        <a:t>-0.34 / 0.14</a:t>
                      </a:r>
                    </a:p>
                  </a:txBody>
                  <a:tcPr/>
                </a:tc>
                <a:extLst>
                  <a:ext uri="{0D108BD9-81ED-4DB2-BD59-A6C34878D82A}">
                    <a16:rowId xmlns:a16="http://schemas.microsoft.com/office/drawing/2014/main" xmlns="" val="10005"/>
                  </a:ext>
                </a:extLst>
              </a:tr>
              <a:tr h="687476">
                <a:tc>
                  <a:txBody>
                    <a:bodyPr/>
                    <a:lstStyle/>
                    <a:p>
                      <a:pPr algn="ctr"/>
                      <a:r>
                        <a:rPr lang="en-GB" sz="1600" b="0" dirty="0"/>
                        <a:t>Solihull</a:t>
                      </a:r>
                    </a:p>
                  </a:txBody>
                  <a:tcPr/>
                </a:tc>
                <a:tc>
                  <a:txBody>
                    <a:bodyPr/>
                    <a:lstStyle/>
                    <a:p>
                      <a:pPr algn="ctr"/>
                      <a:r>
                        <a:rPr lang="en-GB" sz="1600" b="0" dirty="0">
                          <a:solidFill>
                            <a:srgbClr val="FF0000"/>
                          </a:solidFill>
                        </a:rPr>
                        <a:t>-0.56</a:t>
                      </a:r>
                    </a:p>
                  </a:txBody>
                  <a:tcPr/>
                </a:tc>
                <a:tc>
                  <a:txBody>
                    <a:bodyPr/>
                    <a:lstStyle/>
                    <a:p>
                      <a:pPr algn="ctr"/>
                      <a:r>
                        <a:rPr lang="en-GB" sz="1600" b="0" dirty="0">
                          <a:solidFill>
                            <a:srgbClr val="FF0000"/>
                          </a:solidFill>
                        </a:rPr>
                        <a:t>-0.55 / 0.01</a:t>
                      </a:r>
                    </a:p>
                  </a:txBody>
                  <a:tcPr/>
                </a:tc>
                <a:tc>
                  <a:txBody>
                    <a:bodyPr/>
                    <a:lstStyle/>
                    <a:p>
                      <a:pPr algn="ctr"/>
                      <a:r>
                        <a:rPr lang="en-GB" sz="1600" b="0" dirty="0"/>
                        <a:t>Worcester</a:t>
                      </a:r>
                    </a:p>
                  </a:txBody>
                  <a:tcPr/>
                </a:tc>
                <a:tc>
                  <a:txBody>
                    <a:bodyPr/>
                    <a:lstStyle/>
                    <a:p>
                      <a:pPr algn="ctr"/>
                      <a:r>
                        <a:rPr lang="en-GB" sz="1600" b="0" dirty="0">
                          <a:solidFill>
                            <a:srgbClr val="FF0000"/>
                          </a:solidFill>
                        </a:rPr>
                        <a:t>-0.62</a:t>
                      </a:r>
                    </a:p>
                  </a:txBody>
                  <a:tcPr/>
                </a:tc>
                <a:tc>
                  <a:txBody>
                    <a:bodyPr/>
                    <a:lstStyle/>
                    <a:p>
                      <a:pPr algn="ctr"/>
                      <a:r>
                        <a:rPr lang="en-GB" sz="1600" b="0" dirty="0">
                          <a:solidFill>
                            <a:srgbClr val="FF0000"/>
                          </a:solidFill>
                        </a:rPr>
                        <a:t>-0.52 / 0.10</a:t>
                      </a:r>
                    </a:p>
                  </a:txBody>
                  <a:tcPr/>
                </a:tc>
                <a:extLst>
                  <a:ext uri="{0D108BD9-81ED-4DB2-BD59-A6C34878D82A}">
                    <a16:rowId xmlns:a16="http://schemas.microsoft.com/office/drawing/2014/main" xmlns="" val="10006"/>
                  </a:ext>
                </a:extLst>
              </a:tr>
              <a:tr h="7062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Staffs</a:t>
                      </a:r>
                    </a:p>
                    <a:p>
                      <a:pPr algn="ctr"/>
                      <a:endParaRPr lang="en-GB" sz="1600" b="0" dirty="0"/>
                    </a:p>
                  </a:txBody>
                  <a:tcPr/>
                </a:tc>
                <a:tc>
                  <a:txBody>
                    <a:bodyPr/>
                    <a:lstStyle/>
                    <a:p>
                      <a:pPr algn="ctr"/>
                      <a:r>
                        <a:rPr lang="en-GB" sz="1600" b="0" dirty="0">
                          <a:solidFill>
                            <a:schemeClr val="tx1"/>
                          </a:solidFill>
                        </a:rPr>
                        <a:t>-0.51</a:t>
                      </a:r>
                    </a:p>
                  </a:txBody>
                  <a:tcPr/>
                </a:tc>
                <a:tc>
                  <a:txBody>
                    <a:bodyPr/>
                    <a:lstStyle/>
                    <a:p>
                      <a:pPr algn="ctr"/>
                      <a:r>
                        <a:rPr lang="en-GB" sz="1600" b="0" dirty="0">
                          <a:solidFill>
                            <a:srgbClr val="FF0000"/>
                          </a:solidFill>
                        </a:rPr>
                        <a:t>-0.53 / -0.02</a:t>
                      </a:r>
                    </a:p>
                  </a:txBody>
                  <a:tcPr/>
                </a:tc>
                <a:tc>
                  <a:txBody>
                    <a:bodyPr/>
                    <a:lstStyle/>
                    <a:p>
                      <a:pPr algn="ctr"/>
                      <a:r>
                        <a:rPr lang="en-GB" sz="1600" b="1" dirty="0"/>
                        <a:t>National</a:t>
                      </a:r>
                    </a:p>
                  </a:txBody>
                  <a:tcPr/>
                </a:tc>
                <a:tc>
                  <a:txBody>
                    <a:bodyPr/>
                    <a:lstStyle/>
                    <a:p>
                      <a:pPr algn="ctr"/>
                      <a:r>
                        <a:rPr lang="en-GB" sz="1600" b="1" dirty="0">
                          <a:solidFill>
                            <a:schemeClr val="tx1"/>
                          </a:solidFill>
                        </a:rPr>
                        <a:t>-0.51</a:t>
                      </a:r>
                    </a:p>
                  </a:txBody>
                  <a:tcPr/>
                </a:tc>
                <a:tc>
                  <a:txBody>
                    <a:bodyPr/>
                    <a:lstStyle/>
                    <a:p>
                      <a:pPr algn="ctr"/>
                      <a:r>
                        <a:rPr lang="en-GB" sz="1600" b="1" dirty="0">
                          <a:solidFill>
                            <a:schemeClr val="tx1"/>
                          </a:solidFill>
                        </a:rPr>
                        <a:t>-0.40 / 0.11</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14538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1042988" y="620689"/>
            <a:ext cx="7057404" cy="576063"/>
          </a:xfrm>
        </p:spPr>
        <p:txBody>
          <a:bodyPr>
            <a:noAutofit/>
          </a:bodyPr>
          <a:lstStyle/>
          <a:p>
            <a:pPr algn="ctr" eaLnBrk="1" hangingPunct="1">
              <a:defRPr/>
            </a:pPr>
            <a:r>
              <a:rPr lang="en-GB" b="1" dirty="0">
                <a:latin typeface="Gill Sans" pitchFamily="-112" charset="0"/>
              </a:rPr>
              <a:t>Missing talent </a:t>
            </a:r>
            <a:endParaRPr lang="en-US" b="1" dirty="0">
              <a:latin typeface="Gill Sans" pitchFamily="-112" charset="0"/>
            </a:endParaRPr>
          </a:p>
        </p:txBody>
      </p:sp>
      <p:sp>
        <p:nvSpPr>
          <p:cNvPr id="9219" name="Rectangle 3"/>
          <p:cNvSpPr>
            <a:spLocks noGrp="1" noChangeArrowheads="1"/>
          </p:cNvSpPr>
          <p:nvPr>
            <p:ph sz="quarter" idx="4294967295"/>
          </p:nvPr>
        </p:nvSpPr>
        <p:spPr>
          <a:xfrm>
            <a:off x="1042988" y="1557263"/>
            <a:ext cx="7596187" cy="4608041"/>
          </a:xfrm>
        </p:spPr>
        <p:txBody>
          <a:bodyPr/>
          <a:lstStyle/>
          <a:p>
            <a:pPr eaLnBrk="1" hangingPunct="1">
              <a:buFont typeface="Wingdings 3" pitchFamily="-112" charset="2"/>
              <a:buChar char=""/>
              <a:defRPr/>
            </a:pPr>
            <a:r>
              <a:rPr lang="en-GB" sz="2000" dirty="0">
                <a:solidFill>
                  <a:srgbClr val="FF0000"/>
                </a:solidFill>
              </a:rPr>
              <a:t>Sutton Trust report, June 2015. Key findings:</a:t>
            </a:r>
            <a:endParaRPr lang="en-GB" sz="2000" b="1" dirty="0"/>
          </a:p>
          <a:p>
            <a:pPr>
              <a:buFont typeface="Arial"/>
              <a:buChar char="•"/>
            </a:pPr>
            <a:r>
              <a:rPr lang="en-GB" sz="2000" dirty="0"/>
              <a:t>15% of highly able pupils who score in the top 10% nationally at age 11 fail to achieve in the top 25% at GCSE</a:t>
            </a:r>
          </a:p>
          <a:p>
            <a:pPr>
              <a:buFont typeface="Arial"/>
              <a:buChar char="•"/>
            </a:pPr>
            <a:r>
              <a:rPr lang="en-GB" sz="2000" dirty="0"/>
              <a:t>Boys, and particularly pupil premium eligible boys, are most likely to be in this missing talent group</a:t>
            </a:r>
          </a:p>
          <a:p>
            <a:pPr>
              <a:buFont typeface="Arial"/>
              <a:buChar char="•"/>
            </a:pPr>
            <a:r>
              <a:rPr lang="en-GB" sz="2000" dirty="0"/>
              <a:t>Highly able pupil premium pupils achieve half a grade less than other highly able pupils, on average, with a very long tail to underachievement</a:t>
            </a:r>
          </a:p>
          <a:p>
            <a:pPr>
              <a:buFont typeface="Arial"/>
              <a:buChar char="•"/>
            </a:pPr>
            <a:r>
              <a:rPr lang="en-GB" sz="2000" dirty="0"/>
              <a:t>Highly able pupil premium pupils are less likely to be taking GCSEs in history, geography, triple sciences or a language</a:t>
            </a:r>
          </a:p>
          <a:p>
            <a:pPr eaLnBrk="1" hangingPunct="1">
              <a:buFont typeface="Wingdings 3" pitchFamily="-112" charset="2"/>
              <a:buChar char=""/>
              <a:defRPr/>
            </a:pPr>
            <a:endParaRPr lang="en-GB" sz="2000" dirty="0">
              <a:hlinkClick r:id="rId2"/>
            </a:endParaRPr>
          </a:p>
          <a:p>
            <a:pPr eaLnBrk="1" hangingPunct="1">
              <a:buFont typeface="Wingdings 3" pitchFamily="-112" charset="2"/>
              <a:buChar char=""/>
              <a:defRPr/>
            </a:pPr>
            <a:r>
              <a:rPr lang="en-GB" sz="2000" dirty="0">
                <a:hlinkClick r:id="rId2"/>
              </a:rPr>
              <a:t>http://www.suttontrust.com/researcharchive/missing-talent/</a:t>
            </a:r>
            <a:r>
              <a:rPr lang="en-GB" sz="2000" dirty="0"/>
              <a:t> </a:t>
            </a:r>
          </a:p>
          <a:p>
            <a:pPr eaLnBrk="1" hangingPunct="1">
              <a:buFont typeface="Wingdings 3" pitchFamily="-112" charset="2"/>
              <a:buChar char=""/>
              <a:defRPr/>
            </a:pPr>
            <a:endParaRPr lang="en-GB" sz="2000" dirty="0">
              <a:solidFill>
                <a:srgbClr val="FF0000"/>
              </a:solidFill>
            </a:endParaRPr>
          </a:p>
          <a:p>
            <a:pPr eaLnBrk="1" hangingPunct="1">
              <a:buFont typeface="Wingdings 3" pitchFamily="-112" charset="2"/>
              <a:buChar char=""/>
              <a:defRPr/>
            </a:pPr>
            <a:endParaRPr lang="en-GB" sz="2000" dirty="0">
              <a:solidFill>
                <a:srgbClr val="FF0000"/>
              </a:solidFill>
            </a:endParaRPr>
          </a:p>
          <a:p>
            <a:pPr marL="0" indent="0" eaLnBrk="1" hangingPunct="1">
              <a:buFont typeface="Wingdings 3" pitchFamily="-112" charset="2"/>
              <a:buNone/>
              <a:defRPr/>
            </a:pPr>
            <a:endParaRPr lang="en-GB" sz="2000" i="1" dirty="0"/>
          </a:p>
        </p:txBody>
      </p:sp>
      <p:sp>
        <p:nvSpPr>
          <p:cNvPr id="92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4D1DB1F2-0DF7-4729-9568-ACA6BE894C7E}" type="slidenum">
              <a:rPr lang="en-US" altLang="en-US" sz="1400" smtClean="0">
                <a:solidFill>
                  <a:srgbClr val="464653"/>
                </a:solidFill>
                <a:latin typeface="Arial" charset="0"/>
              </a:rPr>
              <a:pPr eaLnBrk="1" hangingPunct="1">
                <a:spcBef>
                  <a:spcPct val="0"/>
                </a:spcBef>
                <a:buClrTx/>
                <a:buSzTx/>
                <a:buFontTx/>
                <a:buNone/>
                <a:defRPr/>
              </a:pPr>
              <a:t>8</a:t>
            </a:fld>
            <a:endParaRPr lang="en-US" altLang="en-US" sz="1400">
              <a:solidFill>
                <a:srgbClr val="464653"/>
              </a:solidFill>
              <a:latin typeface="Arial" charset="0"/>
            </a:endParaRPr>
          </a:p>
        </p:txBody>
      </p:sp>
    </p:spTree>
    <p:extLst>
      <p:ext uri="{BB962C8B-B14F-4D97-AF65-F5344CB8AC3E}">
        <p14:creationId xmlns:p14="http://schemas.microsoft.com/office/powerpoint/2010/main" val="1883047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1042988" y="620689"/>
            <a:ext cx="7057404" cy="576063"/>
          </a:xfrm>
        </p:spPr>
        <p:txBody>
          <a:bodyPr>
            <a:normAutofit fontScale="90000"/>
          </a:bodyPr>
          <a:lstStyle/>
          <a:p>
            <a:pPr algn="ctr" eaLnBrk="1" hangingPunct="1">
              <a:defRPr/>
            </a:pPr>
            <a:r>
              <a:rPr lang="en-GB" sz="3100" b="1" dirty="0">
                <a:latin typeface="Gill Sans" pitchFamily="-112" charset="0"/>
              </a:rPr>
              <a:t>Looked-after children: some statistics</a:t>
            </a:r>
            <a:r>
              <a:rPr lang="en-GB" sz="3600" b="1" dirty="0">
                <a:latin typeface="Gill Sans" pitchFamily="-112" charset="0"/>
              </a:rPr>
              <a:t> </a:t>
            </a:r>
            <a:endParaRPr lang="en-US" sz="3600" b="1" dirty="0">
              <a:latin typeface="Gill Sans" pitchFamily="-112" charset="0"/>
            </a:endParaRPr>
          </a:p>
        </p:txBody>
      </p:sp>
      <p:sp>
        <p:nvSpPr>
          <p:cNvPr id="9219" name="Rectangle 3"/>
          <p:cNvSpPr>
            <a:spLocks noGrp="1" noChangeArrowheads="1"/>
          </p:cNvSpPr>
          <p:nvPr>
            <p:ph sz="quarter" idx="4294967295"/>
          </p:nvPr>
        </p:nvSpPr>
        <p:spPr>
          <a:xfrm>
            <a:off x="1042988" y="1340769"/>
            <a:ext cx="7596187" cy="4824536"/>
          </a:xfrm>
        </p:spPr>
        <p:txBody>
          <a:bodyPr/>
          <a:lstStyle/>
          <a:p>
            <a:pPr eaLnBrk="1" hangingPunct="1">
              <a:buFont typeface="Wingdings 3" pitchFamily="-112" charset="2"/>
              <a:buChar char=""/>
              <a:defRPr/>
            </a:pPr>
            <a:r>
              <a:rPr lang="en-GB" sz="1800" dirty="0"/>
              <a:t>68% of looked-after children achieved level 4 in reading, compared with 89% of others. </a:t>
            </a:r>
          </a:p>
          <a:p>
            <a:pPr eaLnBrk="1" hangingPunct="1">
              <a:buFont typeface="Wingdings 3" pitchFamily="-112" charset="2"/>
              <a:buChar char=""/>
              <a:defRPr/>
            </a:pPr>
            <a:r>
              <a:rPr lang="en-GB" sz="1800" dirty="0"/>
              <a:t>The gap at 11 is even larger in writing and mathematics.</a:t>
            </a:r>
          </a:p>
          <a:p>
            <a:pPr eaLnBrk="1" hangingPunct="1">
              <a:buFont typeface="Wingdings 3" pitchFamily="-112" charset="2"/>
              <a:buChar char=""/>
              <a:defRPr/>
            </a:pPr>
            <a:r>
              <a:rPr lang="en-GB" sz="1800" dirty="0">
                <a:solidFill>
                  <a:srgbClr val="0070C0"/>
                </a:solidFill>
              </a:rPr>
              <a:t>12% of looked-after children achieved 5+ GCSEs at A*-CEM, compared with 53% of others.</a:t>
            </a:r>
          </a:p>
          <a:p>
            <a:pPr eaLnBrk="1" hangingPunct="1">
              <a:buFont typeface="Wingdings 3" pitchFamily="-112" charset="2"/>
              <a:buChar char=""/>
              <a:defRPr/>
            </a:pPr>
            <a:r>
              <a:rPr lang="en-GB" sz="1800" dirty="0">
                <a:solidFill>
                  <a:srgbClr val="C00000"/>
                </a:solidFill>
              </a:rPr>
              <a:t>33% of care leavers become NEET, compared with 13% of all young people.</a:t>
            </a:r>
          </a:p>
          <a:p>
            <a:pPr eaLnBrk="1" hangingPunct="1">
              <a:buFont typeface="Wingdings 3" pitchFamily="-112" charset="2"/>
              <a:buChar char=""/>
              <a:defRPr/>
            </a:pPr>
            <a:r>
              <a:rPr lang="en-GB" sz="1800" dirty="0">
                <a:solidFill>
                  <a:srgbClr val="C00000"/>
                </a:solidFill>
              </a:rPr>
              <a:t>6% of care leavers go to university, compared with 40% of others.</a:t>
            </a:r>
          </a:p>
          <a:p>
            <a:pPr eaLnBrk="1" hangingPunct="1">
              <a:buFont typeface="Wingdings 3" pitchFamily="-112" charset="2"/>
              <a:buChar char=""/>
              <a:defRPr/>
            </a:pPr>
            <a:r>
              <a:rPr lang="en-GB" sz="1800" dirty="0">
                <a:solidFill>
                  <a:srgbClr val="C00000"/>
                </a:solidFill>
              </a:rPr>
              <a:t>This is less than the percentage of care leavers who go to prison.</a:t>
            </a:r>
            <a:endParaRPr lang="en-GB" sz="1600" dirty="0">
              <a:solidFill>
                <a:srgbClr val="C00000"/>
              </a:solidFill>
            </a:endParaRPr>
          </a:p>
          <a:p>
            <a:pPr lvl="0" eaLnBrk="1" hangingPunct="1">
              <a:buClr>
                <a:srgbClr val="727CA3"/>
              </a:buClr>
              <a:buFont typeface="Wingdings 3" pitchFamily="-112" charset="2"/>
              <a:buChar char=""/>
              <a:defRPr/>
            </a:pPr>
            <a:r>
              <a:rPr lang="en-GB" sz="1800" dirty="0">
                <a:solidFill>
                  <a:prstClr val="black"/>
                </a:solidFill>
              </a:rPr>
              <a:t>67% of looked-after children have SEN cf. 18% of the total population. Of those, 29% have a statement cf. 2.8% of all children.</a:t>
            </a:r>
          </a:p>
          <a:p>
            <a:pPr lvl="0" eaLnBrk="1" hangingPunct="1">
              <a:buClr>
                <a:srgbClr val="727CA3"/>
              </a:buClr>
              <a:buFont typeface="Wingdings 3" pitchFamily="-112" charset="2"/>
              <a:buChar char=""/>
              <a:defRPr/>
            </a:pPr>
            <a:r>
              <a:rPr lang="en-GB" sz="1800" dirty="0">
                <a:solidFill>
                  <a:srgbClr val="0070C0"/>
                </a:solidFill>
              </a:rPr>
              <a:t>62% of children become looked-after as a result of abuse or neglect and they have a much higher incidence of mental health problems.  </a:t>
            </a:r>
          </a:p>
          <a:p>
            <a:pPr eaLnBrk="1" hangingPunct="1">
              <a:buFont typeface="Wingdings 3" pitchFamily="-112" charset="2"/>
              <a:buChar char=""/>
              <a:defRPr/>
            </a:pPr>
            <a:r>
              <a:rPr lang="en-GB" sz="1800" dirty="0">
                <a:solidFill>
                  <a:srgbClr val="FF0000"/>
                </a:solidFill>
              </a:rPr>
              <a:t>Looked-after children especially need our additional support to achieve their potential and improve their life chances.</a:t>
            </a:r>
          </a:p>
          <a:p>
            <a:pPr eaLnBrk="1" hangingPunct="1">
              <a:buFont typeface="Wingdings 3" pitchFamily="-112" charset="2"/>
              <a:buChar char=""/>
              <a:defRPr/>
            </a:pPr>
            <a:endParaRPr lang="en-GB" sz="2000" dirty="0"/>
          </a:p>
          <a:p>
            <a:pPr marL="0" indent="0" eaLnBrk="1" hangingPunct="1">
              <a:buFont typeface="Wingdings 3" pitchFamily="-112" charset="2"/>
              <a:buNone/>
              <a:defRPr/>
            </a:pPr>
            <a:endParaRPr lang="en-GB" sz="2000" i="1" dirty="0"/>
          </a:p>
        </p:txBody>
      </p:sp>
      <p:sp>
        <p:nvSpPr>
          <p:cNvPr id="92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ea typeface="ＭＳ Ｐゴシック" pitchFamily="34" charset="-128"/>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ea typeface="ＭＳ Ｐゴシック" pitchFamily="34" charset="-128"/>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ea typeface="ＭＳ Ｐゴシック" pitchFamily="34" charset="-128"/>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ea typeface="ＭＳ Ｐゴシック" pitchFamily="34" charset="-128"/>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ea typeface="ＭＳ Ｐゴシック" pitchFamily="34" charset="-128"/>
              </a:defRPr>
            </a:lvl9pPr>
          </a:lstStyle>
          <a:p>
            <a:pPr eaLnBrk="1" hangingPunct="1">
              <a:spcBef>
                <a:spcPct val="0"/>
              </a:spcBef>
              <a:buClrTx/>
              <a:buSzTx/>
              <a:buFontTx/>
              <a:buNone/>
              <a:defRPr/>
            </a:pPr>
            <a:fld id="{4D1DB1F2-0DF7-4729-9568-ACA6BE894C7E}" type="slidenum">
              <a:rPr lang="en-US" altLang="en-US" sz="1400" smtClean="0">
                <a:solidFill>
                  <a:srgbClr val="464653"/>
                </a:solidFill>
                <a:latin typeface="Arial" charset="0"/>
              </a:rPr>
              <a:pPr eaLnBrk="1" hangingPunct="1">
                <a:spcBef>
                  <a:spcPct val="0"/>
                </a:spcBef>
                <a:buClrTx/>
                <a:buSzTx/>
                <a:buFontTx/>
                <a:buNone/>
                <a:defRPr/>
              </a:pPr>
              <a:t>9</a:t>
            </a:fld>
            <a:endParaRPr lang="en-US" altLang="en-US" sz="1400">
              <a:solidFill>
                <a:srgbClr val="464653"/>
              </a:solidFill>
              <a:latin typeface="Arial" charset="0"/>
            </a:endParaRPr>
          </a:p>
        </p:txBody>
      </p:sp>
    </p:spTree>
    <p:extLst>
      <p:ext uri="{BB962C8B-B14F-4D97-AF65-F5344CB8AC3E}">
        <p14:creationId xmlns:p14="http://schemas.microsoft.com/office/powerpoint/2010/main" val="23138032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8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496</TotalTime>
  <Words>2684</Words>
  <Application>Microsoft Office PowerPoint</Application>
  <PresentationFormat>On-screen Show (4:3)</PresentationFormat>
  <Paragraphs>530</Paragraphs>
  <Slides>49</Slides>
  <Notes>1</Notes>
  <HiddenSlides>0</HiddenSlides>
  <MMClips>0</MMClips>
  <ScaleCrop>false</ScaleCrop>
  <HeadingPairs>
    <vt:vector size="4" baseType="variant">
      <vt:variant>
        <vt:lpstr>Theme</vt:lpstr>
      </vt:variant>
      <vt:variant>
        <vt:i4>4</vt:i4>
      </vt:variant>
      <vt:variant>
        <vt:lpstr>Slide Titles</vt:lpstr>
      </vt:variant>
      <vt:variant>
        <vt:i4>49</vt:i4>
      </vt:variant>
    </vt:vector>
  </HeadingPairs>
  <TitlesOfParts>
    <vt:vector size="53" baseType="lpstr">
      <vt:lpstr>12_Office Theme</vt:lpstr>
      <vt:lpstr>Origin</vt:lpstr>
      <vt:lpstr>17_Office Theme</vt:lpstr>
      <vt:lpstr>18_Office Theme</vt:lpstr>
      <vt:lpstr>PowerPoint Presentation</vt:lpstr>
      <vt:lpstr>Raising achievement and closing gaps: using the pupil premium effectively</vt:lpstr>
      <vt:lpstr>Raising achievement and closing the gap:  the priorities </vt:lpstr>
      <vt:lpstr>PowerPoint Presentation</vt:lpstr>
      <vt:lpstr>Current strategies: maximum impact</vt:lpstr>
      <vt:lpstr>Gap and disadvantaged attainment at 11, 2017</vt:lpstr>
      <vt:lpstr>Gap and disadvantaged attainment at 16, 2017</vt:lpstr>
      <vt:lpstr>Missing talent </vt:lpstr>
      <vt:lpstr>Looked-after children: some statistics </vt:lpstr>
      <vt:lpstr>Focus for the pupil premium </vt:lpstr>
      <vt:lpstr>PowerPoint Presentation</vt:lpstr>
      <vt:lpstr>The over-riding importance of quality first teaching</vt:lpstr>
      <vt:lpstr>Overcoming the barriers</vt:lpstr>
      <vt:lpstr>Identifying the barriers to learning for PP pupils</vt:lpstr>
      <vt:lpstr>Identifying the barriers to learning for PP pupils through ….</vt:lpstr>
      <vt:lpstr>Turning aims into impact </vt:lpstr>
      <vt:lpstr>Deciding your desired outcomes</vt:lpstr>
      <vt:lpstr>Choosing your school strategies</vt:lpstr>
      <vt:lpstr>Evaluating your school strategies</vt:lpstr>
      <vt:lpstr>A clear audit trail on the school website</vt:lpstr>
      <vt:lpstr>PowerPoint Presentation</vt:lpstr>
      <vt:lpstr>The opportunity </vt:lpstr>
      <vt:lpstr>The evidence of what works elsewhere</vt:lpstr>
      <vt:lpstr>EEF Toolkit Strategies</vt:lpstr>
      <vt:lpstr>EEF Toolkit Strategies</vt:lpstr>
      <vt:lpstr>EEF Toolkit</vt:lpstr>
      <vt:lpstr>Using teaching assistants effectively</vt:lpstr>
      <vt:lpstr>Using teaching assistants effectively</vt:lpstr>
      <vt:lpstr>Building blocks of success with PP</vt:lpstr>
      <vt:lpstr>Building blocks of success with PP</vt:lpstr>
      <vt:lpstr>Building blocks of success with PP</vt:lpstr>
      <vt:lpstr>25 low-cost high-impact strategies</vt:lpstr>
      <vt:lpstr>25 low-cost high-impact strategies</vt:lpstr>
      <vt:lpstr>Using the evidence</vt:lpstr>
      <vt:lpstr>Use self-review and accountability to help achieve your school’s aims</vt:lpstr>
      <vt:lpstr>What inspectors are looking for</vt:lpstr>
      <vt:lpstr>What inspectors are looking for</vt:lpstr>
      <vt:lpstr>What inspectors are looking for</vt:lpstr>
      <vt:lpstr>Accountability to parents</vt:lpstr>
      <vt:lpstr>Using curriculum freedoms to help close the gap </vt:lpstr>
      <vt:lpstr>PowerPoint Presentation</vt:lpstr>
      <vt:lpstr>Addressing the critical curriculum questions  </vt:lpstr>
      <vt:lpstr>Social Mobility and Child Poverty Commission in England</vt:lpstr>
      <vt:lpstr>CBI and OECD Thinking, creativity and problem solving</vt:lpstr>
      <vt:lpstr>The warp and the weft of the curriculum</vt:lpstr>
      <vt:lpstr>Measuring the impact of a broader curriculum </vt:lpstr>
      <vt:lpstr>The moral purpose </vt:lpstr>
      <vt:lpstr>PowerPoint Presentation</vt:lpstr>
      <vt:lpstr>Action planning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Jackson</dc:creator>
  <cp:lastModifiedBy>Ruth Waterman</cp:lastModifiedBy>
  <cp:revision>59</cp:revision>
  <cp:lastPrinted>2018-11-14T10:27:52Z</cp:lastPrinted>
  <dcterms:created xsi:type="dcterms:W3CDTF">2018-03-05T09:19:13Z</dcterms:created>
  <dcterms:modified xsi:type="dcterms:W3CDTF">2018-11-22T09:31:38Z</dcterms:modified>
</cp:coreProperties>
</file>