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5"/>
  </p:notesMasterIdLst>
  <p:sldIdLst>
    <p:sldId id="256" r:id="rId5"/>
    <p:sldId id="260" r:id="rId6"/>
    <p:sldId id="266" r:id="rId7"/>
    <p:sldId id="267" r:id="rId8"/>
    <p:sldId id="257" r:id="rId9"/>
    <p:sldId id="258" r:id="rId10"/>
    <p:sldId id="259" r:id="rId11"/>
    <p:sldId id="262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Trebuchet MS" panose="020B0603020202020204" pitchFamily="34" charset="0"/>
        <a:cs typeface="Trebuchet MS" panose="020B0603020202020204" pitchFamily="34" charset="0"/>
        <a:sym typeface="Trebuchet MS" panose="020B0603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848"/>
    <a:srgbClr val="80BB2D"/>
    <a:srgbClr val="784D9F"/>
    <a:srgbClr val="2C2C5E"/>
    <a:srgbClr val="0099CC"/>
    <a:srgbClr val="DA291C"/>
    <a:srgbClr val="FF3300"/>
    <a:srgbClr val="951B81"/>
    <a:srgbClr val="0A9D95"/>
    <a:srgbClr val="5F7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73023" autoAdjust="0"/>
  </p:normalViewPr>
  <p:slideViewPr>
    <p:cSldViewPr>
      <p:cViewPr varScale="1">
        <p:scale>
          <a:sx n="81" d="100"/>
          <a:sy n="81" d="100"/>
        </p:scale>
        <p:origin x="-20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380" y="35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4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Shape 45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50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r>
              <a:rPr lang="en-GB" sz="1200" b="1" dirty="0" smtClean="0">
                <a:solidFill>
                  <a:sysClr val="windowText" lastClr="000000"/>
                </a:solidFill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Please customise, add or remove slides and information to reflect how the Summer Reading Challenge is run locally.  </a:t>
            </a: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lang="en-GB" sz="1200" b="1" dirty="0" smtClean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lang="en-GB" sz="1200" b="1" dirty="0" smtClean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lang="en-GB" sz="1200" b="1" dirty="0" smtClean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lang="en-GB" sz="1200" dirty="0" smtClean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sz="1200" dirty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800"/>
            </a:pPr>
            <a:endParaRPr sz="1200" dirty="0">
              <a:solidFill>
                <a:sysClr val="windowText" lastClr="000000"/>
              </a:solidFill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8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Meet the Rockets!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This</a:t>
            </a:r>
            <a:r>
              <a:rPr lang="en-GB" altLang="en-US" baseline="0" dirty="0" smtClean="0"/>
              <a:t> super cool family lives on a satellite station in space. They love to spend time at their local library on the </a:t>
            </a:r>
            <a:r>
              <a:rPr lang="en-GB" altLang="en-US" dirty="0" smtClean="0"/>
              <a:t>Moon.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summer the Rockets are going on a very special mission, and they need your help!</a:t>
            </a:r>
          </a:p>
          <a:p>
            <a:endParaRPr lang="en-GB" baseline="0" dirty="0" smtClean="0"/>
          </a:p>
          <a:p>
            <a:r>
              <a:rPr lang="en-GB" baseline="0" dirty="0" smtClean="0"/>
              <a:t>Books are </a:t>
            </a:r>
            <a:r>
              <a:rPr lang="en-GB" dirty="0" smtClean="0"/>
              <a:t>disappearing from the Moon Library with no explanation,</a:t>
            </a:r>
            <a:r>
              <a:rPr lang="en-GB" baseline="0" dirty="0" smtClean="0"/>
              <a:t> and soon there won’t be any left!</a:t>
            </a:r>
          </a:p>
          <a:p>
            <a:endParaRPr lang="en-GB" baseline="0" dirty="0" smtClean="0"/>
          </a:p>
          <a:p>
            <a:r>
              <a:rPr lang="en-GB" dirty="0" smtClean="0"/>
              <a:t>Who could be behind such a dastardly deed…?</a:t>
            </a:r>
          </a:p>
          <a:p>
            <a:endParaRPr lang="en-GB" dirty="0" smtClean="0"/>
          </a:p>
          <a:p>
            <a:r>
              <a:rPr lang="en-GB" dirty="0" smtClean="0"/>
              <a:t>Could it be…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081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Aliens! This naughty crew of alien adventurers want</a:t>
            </a:r>
            <a:r>
              <a:rPr lang="en-GB" baseline="0" dirty="0" smtClean="0"/>
              <a:t> to keep all the books for themselves. Can you help the Rockets find them before it’s too late?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Watch out – they’re on the move! The Space Chase is 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64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When you join the Summer Reading Challenge at the library, you’ll receive your very own collector folder to keep track of your Space</a:t>
            </a:r>
            <a:r>
              <a:rPr lang="en-GB" altLang="en-US" baseline="0" dirty="0" smtClean="0"/>
              <a:t> Chase mission</a:t>
            </a:r>
            <a:r>
              <a:rPr lang="en-GB" altLang="en-US" dirty="0" smtClean="0"/>
              <a:t>. 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Each time you read a library book for the Challenge, you’ll get one step closer</a:t>
            </a:r>
            <a:r>
              <a:rPr lang="en-GB" altLang="en-US" baseline="0" dirty="0" smtClean="0"/>
              <a:t> to finding the aliens and the missing books. Can you help the Rockets save the Moon Library and get home safely? </a:t>
            </a:r>
          </a:p>
          <a:p>
            <a:r>
              <a:rPr lang="en-GB" altLang="en-US" baseline="0" dirty="0" smtClean="0"/>
              <a:t>Watch out – space is full of all sorts of weird and wonderful things!</a:t>
            </a:r>
            <a:endParaRPr lang="en-GB" altLang="en-US" dirty="0" smtClean="0"/>
          </a:p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Most library authorities will also give medals to children who complete the Challenge, but not all. Please check with your local library service. </a:t>
            </a:r>
          </a:p>
          <a:p>
            <a:r>
              <a:rPr lang="en-GB" altLang="en-US" dirty="0" smtClean="0"/>
              <a:t>You may wish to update this slide with the alternative medal reward photo included in the download.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Are you ready to start the Space Chase?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The fun continues at home too! Visit the Space Chase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website to play games, review your latest reads and enter competitions to win amazing Summer Reading Challenge prizes. You can share</a:t>
            </a:r>
            <a:r>
              <a:rPr lang="en-GB" altLang="en-US" baseline="0" dirty="0" smtClean="0"/>
              <a:t> your favourite books with other children taking part in the Challenge and even unlock extra rewards for your reading.</a:t>
            </a:r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56784" cy="64807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42466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308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745" y="2492897"/>
            <a:ext cx="4038600" cy="3672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2492897"/>
            <a:ext cx="4038600" cy="3672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56784" cy="64807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4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56784" cy="64807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3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442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A6DC4692-E2F2-4C13-AE97-D00149E3B4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20200" r="70750" b="19203"/>
          <a:stretch>
            <a:fillRect/>
          </a:stretch>
        </p:blipFill>
        <p:spPr bwMode="auto">
          <a:xfrm>
            <a:off x="683568" y="5661248"/>
            <a:ext cx="2065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62" y="5736182"/>
            <a:ext cx="118928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79" y="5678388"/>
            <a:ext cx="1922925" cy="705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0" b="19825"/>
          <a:stretch/>
        </p:blipFill>
        <p:spPr>
          <a:xfrm>
            <a:off x="3105680" y="6060032"/>
            <a:ext cx="1901634" cy="288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6336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 b="1" kern="1200">
          <a:solidFill>
            <a:srgbClr val="63366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www.youtube.com/embed/wXeIu7Vg9ek?rel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525344"/>
            <a:ext cx="3312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metr415 Lt BT" panose="020B0502020204020303" pitchFamily="34" charset="0"/>
              </a:rPr>
              <a:t>Illustrations © Adam </a:t>
            </a:r>
            <a:r>
              <a:rPr lang="en-GB" sz="105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Geometr415 Lt BT" panose="020B0502020204020303" pitchFamily="34" charset="0"/>
              </a:rPr>
              <a:t>Stower</a:t>
            </a:r>
            <a:r>
              <a:rPr lang="en-GB" sz="105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metr415 Lt BT" panose="020B0502020204020303" pitchFamily="34" charset="0"/>
              </a:rPr>
              <a:t> for The Reading Agency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CB6458-43AD-49A0-9D4A-FA49546E7B2D}"/>
              </a:ext>
            </a:extLst>
          </p:cNvPr>
          <p:cNvSpPr txBox="1"/>
          <p:nvPr/>
        </p:nvSpPr>
        <p:spPr>
          <a:xfrm>
            <a:off x="3419872" y="6532508"/>
            <a:ext cx="5616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metr415 Lt BT" panose="020B0502020204020303" pitchFamily="34" charset="0"/>
              </a:rPr>
              <a:t>Photos: © Dave Warren 2019 for The Reading Agency with thanks to Pancras Square Library</a:t>
            </a:r>
            <a:endParaRPr lang="en-GB" sz="900" b="1" kern="0" dirty="0">
              <a:solidFill>
                <a:schemeClr val="accent3">
                  <a:lumMod val="60000"/>
                  <a:lumOff val="40000"/>
                </a:schemeClr>
              </a:solidFill>
              <a:latin typeface="Geometr415 Lt BT" panose="020B05020202040203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/>
          <a:stretch/>
        </p:blipFill>
        <p:spPr>
          <a:xfrm>
            <a:off x="2454878" y="850168"/>
            <a:ext cx="4227971" cy="46610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1"/>
          <a:stretch/>
        </p:blipFill>
        <p:spPr>
          <a:xfrm>
            <a:off x="494546" y="3632682"/>
            <a:ext cx="518049" cy="819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1"/>
          <a:stretch/>
        </p:blipFill>
        <p:spPr>
          <a:xfrm>
            <a:off x="8022240" y="484828"/>
            <a:ext cx="518049" cy="819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7980" r="46850"/>
          <a:stretch/>
        </p:blipFill>
        <p:spPr>
          <a:xfrm>
            <a:off x="1417332" y="4452200"/>
            <a:ext cx="462392" cy="634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7980" r="46850"/>
          <a:stretch/>
        </p:blipFill>
        <p:spPr>
          <a:xfrm>
            <a:off x="6716730" y="1448016"/>
            <a:ext cx="462392" cy="6342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7980" r="46850"/>
          <a:stretch/>
        </p:blipFill>
        <p:spPr>
          <a:xfrm>
            <a:off x="8180906" y="4554193"/>
            <a:ext cx="462392" cy="634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7654" r="1175" b="27917"/>
          <a:stretch/>
        </p:blipFill>
        <p:spPr>
          <a:xfrm>
            <a:off x="1004742" y="600167"/>
            <a:ext cx="432048" cy="547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7654" r="1175" b="27917"/>
          <a:stretch/>
        </p:blipFill>
        <p:spPr>
          <a:xfrm>
            <a:off x="7806216" y="2149996"/>
            <a:ext cx="432048" cy="5477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" y="1605318"/>
            <a:ext cx="1842908" cy="17149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94" y="2799312"/>
            <a:ext cx="1842908" cy="17149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9" b="55567"/>
          <a:stretch/>
        </p:blipFill>
        <p:spPr>
          <a:xfrm>
            <a:off x="1821863" y="330624"/>
            <a:ext cx="902479" cy="761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8" r="38913"/>
          <a:stretch/>
        </p:blipFill>
        <p:spPr>
          <a:xfrm>
            <a:off x="1701809" y="3573711"/>
            <a:ext cx="1125783" cy="7715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8" r="38913"/>
          <a:stretch/>
        </p:blipFill>
        <p:spPr>
          <a:xfrm>
            <a:off x="3779912" y="443643"/>
            <a:ext cx="1125783" cy="7715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5" t="19238" b="38773"/>
          <a:stretch/>
        </p:blipFill>
        <p:spPr>
          <a:xfrm>
            <a:off x="6951475" y="330624"/>
            <a:ext cx="796413" cy="7200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5" t="19238" b="38773"/>
          <a:stretch/>
        </p:blipFill>
        <p:spPr>
          <a:xfrm>
            <a:off x="3132405" y="4366322"/>
            <a:ext cx="796413" cy="7200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5" t="19238" b="38773"/>
          <a:stretch/>
        </p:blipFill>
        <p:spPr>
          <a:xfrm>
            <a:off x="7151927" y="4871294"/>
            <a:ext cx="796413" cy="72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420" y="700819"/>
            <a:ext cx="5688012" cy="11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960630" y="2331033"/>
            <a:ext cx="4145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r>
              <a:rPr lang="en-GB" altLang="en-US" sz="4800" b="1" dirty="0">
                <a:solidFill>
                  <a:srgbClr val="2C2C5E"/>
                </a:solidFill>
                <a:latin typeface="Kelson" panose="02000506000000020004" pitchFamily="50" charset="0"/>
              </a:rPr>
              <a:t>See you at </a:t>
            </a:r>
            <a:endParaRPr lang="en-GB" altLang="en-US" sz="4800" b="1" dirty="0" smtClean="0">
              <a:solidFill>
                <a:srgbClr val="2C2C5E"/>
              </a:solidFill>
              <a:latin typeface="Kelson" panose="02000506000000020004" pitchFamily="50" charset="0"/>
            </a:endParaRPr>
          </a:p>
          <a:p>
            <a:r>
              <a:rPr lang="en-GB" altLang="en-US" sz="4800" b="1" dirty="0" smtClean="0">
                <a:solidFill>
                  <a:srgbClr val="2C2C5E"/>
                </a:solidFill>
                <a:latin typeface="Kelson" panose="02000506000000020004" pitchFamily="50" charset="0"/>
              </a:rPr>
              <a:t>the </a:t>
            </a:r>
            <a:r>
              <a:rPr lang="en-GB" altLang="en-US" sz="4800" b="1" dirty="0">
                <a:solidFill>
                  <a:srgbClr val="2C2C5E"/>
                </a:solidFill>
                <a:latin typeface="Kelson" panose="02000506000000020004" pitchFamily="50" charset="0"/>
              </a:rPr>
              <a:t>library!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0" y="3326507"/>
            <a:ext cx="2866724" cy="275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6381" y="1876488"/>
            <a:ext cx="4479681" cy="4254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774">
            <a:off x="1111891" y="1930440"/>
            <a:ext cx="1330533" cy="1499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76" y="1032187"/>
            <a:ext cx="815424" cy="1028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6" y="1483687"/>
            <a:ext cx="816866" cy="84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51449"/>
            <a:ext cx="8640960" cy="4733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2846816" cy="2182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08"/>
            <a:ext cx="2540611" cy="3086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9" y="620688"/>
            <a:ext cx="848217" cy="8922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92" y="4253737"/>
            <a:ext cx="1750708" cy="1682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034">
            <a:off x="3285856" y="-858"/>
            <a:ext cx="3659101" cy="3076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7451" r="21102" b="19550"/>
          <a:stretch/>
        </p:blipFill>
        <p:spPr>
          <a:xfrm flipH="1">
            <a:off x="5936260" y="2234981"/>
            <a:ext cx="1575944" cy="219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9" y="2360767"/>
            <a:ext cx="2611296" cy="3374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87" y="2030175"/>
            <a:ext cx="883029" cy="720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9430">
            <a:off x="7784745" y="3779293"/>
            <a:ext cx="780370" cy="670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758" y="4098669"/>
            <a:ext cx="1144689" cy="1636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992">
            <a:off x="1991284" y="2752194"/>
            <a:ext cx="3127961" cy="3676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1910">
            <a:off x="6797746" y="817002"/>
            <a:ext cx="952520" cy="818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8556">
            <a:off x="4637075" y="2872687"/>
            <a:ext cx="883029" cy="720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2805">
            <a:off x="1962593" y="1953416"/>
            <a:ext cx="1102445" cy="10636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3" y="373759"/>
            <a:ext cx="1537469" cy="18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5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415 0.006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" y="908720"/>
            <a:ext cx="8280920" cy="4536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04664"/>
            <a:ext cx="2918089" cy="17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5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42327 0.0057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3309780" y="850138"/>
            <a:ext cx="5616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 smtClean="0">
                <a:solidFill>
                  <a:srgbClr val="1A2848"/>
                </a:solidFill>
                <a:latin typeface="+mn-lt"/>
              </a:rPr>
              <a:t>Join the Rockets for a </a:t>
            </a:r>
          </a:p>
          <a:p>
            <a:pPr algn="ctr">
              <a:defRPr/>
            </a:pPr>
            <a:r>
              <a:rPr lang="en-GB" altLang="en-US" sz="2800" b="1" dirty="0" smtClean="0">
                <a:solidFill>
                  <a:srgbClr val="1A2848"/>
                </a:solidFill>
                <a:latin typeface="+mn-lt"/>
              </a:rPr>
              <a:t>Summer Reading Challenge adventure in space!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8335"/>
            <a:ext cx="2518623" cy="40616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192">
            <a:off x="4944998" y="2280757"/>
            <a:ext cx="2346140" cy="2741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33" y="2243403"/>
            <a:ext cx="2646067" cy="392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32" y="2435106"/>
            <a:ext cx="2332424" cy="354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1805970"/>
            <a:ext cx="45307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Blip>
                <a:blip r:embed="rId3"/>
              </a:buBlip>
              <a:defRPr/>
            </a:pPr>
            <a:r>
              <a:rPr lang="en-GB" altLang="en-US" b="1" dirty="0" smtClean="0">
                <a:solidFill>
                  <a:srgbClr val="1A2848"/>
                </a:solidFill>
                <a:latin typeface="+mn-lt"/>
              </a:rPr>
              <a:t>Go to your </a:t>
            </a: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library this summer to join the Challenge – IT’S FREE!</a:t>
            </a:r>
          </a:p>
          <a:p>
            <a:pPr marL="285750" indent="-285750" eaLnBrk="1" hangingPunct="1">
              <a:buBlip>
                <a:blip r:embed="rId3"/>
              </a:buBlip>
              <a:defRPr/>
            </a:pPr>
            <a:endParaRPr lang="en-GB" altLang="en-US" b="1" dirty="0">
              <a:solidFill>
                <a:srgbClr val="1A2848"/>
              </a:solidFill>
              <a:latin typeface="+mn-lt"/>
            </a:endParaRPr>
          </a:p>
          <a:p>
            <a:pPr marL="285750" indent="-285750" eaLnBrk="1" hangingPunct="1">
              <a:buBlip>
                <a:blip r:embed="rId3"/>
              </a:buBlip>
              <a:defRPr/>
            </a:pP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Sign up to receive your </a:t>
            </a:r>
            <a:r>
              <a:rPr lang="en-GB" altLang="en-US" b="1" dirty="0" smtClean="0">
                <a:solidFill>
                  <a:srgbClr val="1A2848"/>
                </a:solidFill>
                <a:latin typeface="+mn-lt"/>
              </a:rPr>
              <a:t>special Space Chase mission folder</a:t>
            </a:r>
            <a:endParaRPr lang="en-GB" altLang="en-US" b="1" dirty="0">
              <a:solidFill>
                <a:srgbClr val="1A2848"/>
              </a:solidFill>
              <a:latin typeface="+mn-lt"/>
            </a:endParaRPr>
          </a:p>
          <a:p>
            <a:pPr marL="285750" indent="-285750" eaLnBrk="1" hangingPunct="1">
              <a:buBlip>
                <a:blip r:embed="rId3"/>
              </a:buBlip>
              <a:defRPr/>
            </a:pPr>
            <a:endParaRPr lang="en-GB" altLang="en-US" b="1" dirty="0">
              <a:solidFill>
                <a:srgbClr val="1A2848"/>
              </a:solidFill>
              <a:latin typeface="+mn-lt"/>
            </a:endParaRPr>
          </a:p>
          <a:p>
            <a:pPr marL="285750" indent="-285750" eaLnBrk="1" hangingPunct="1">
              <a:buBlip>
                <a:blip r:embed="rId3"/>
              </a:buBlip>
              <a:defRPr/>
            </a:pP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Read at least SIX library books over the holidays</a:t>
            </a:r>
          </a:p>
          <a:p>
            <a:pPr marL="285750" indent="-285750" eaLnBrk="1" hangingPunct="1">
              <a:buBlip>
                <a:blip r:embed="rId3"/>
              </a:buBlip>
              <a:defRPr/>
            </a:pPr>
            <a:endParaRPr lang="en-GB" altLang="en-US" b="1" dirty="0">
              <a:solidFill>
                <a:srgbClr val="1A2848"/>
              </a:solidFill>
              <a:latin typeface="+mn-lt"/>
            </a:endParaRPr>
          </a:p>
          <a:p>
            <a:pPr marL="285750" indent="-285750" eaLnBrk="1" hangingPunct="1">
              <a:buBlip>
                <a:blip r:embed="rId3"/>
              </a:buBlip>
              <a:defRPr/>
            </a:pP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Collect stickers for each book you read</a:t>
            </a:r>
          </a:p>
          <a:p>
            <a:pPr marL="285750" indent="-285750" eaLnBrk="1" hangingPunct="1">
              <a:buBlip>
                <a:blip r:embed="rId3"/>
              </a:buBlip>
              <a:defRPr/>
            </a:pPr>
            <a:endParaRPr lang="en-GB" altLang="en-US" b="1" dirty="0">
              <a:solidFill>
                <a:srgbClr val="1A2848"/>
              </a:solidFill>
              <a:latin typeface="+mn-lt"/>
            </a:endParaRPr>
          </a:p>
          <a:p>
            <a:pPr marL="285750" indent="-285750" eaLnBrk="1" hangingPunct="1">
              <a:buBlip>
                <a:blip r:embed="rId3"/>
              </a:buBlip>
              <a:defRPr/>
            </a:pP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Add the stickers to your </a:t>
            </a:r>
            <a:r>
              <a:rPr lang="en-GB" altLang="en-US" b="1" dirty="0" smtClean="0">
                <a:solidFill>
                  <a:srgbClr val="1A2848"/>
                </a:solidFill>
                <a:latin typeface="+mn-lt"/>
              </a:rPr>
              <a:t>folder </a:t>
            </a: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to </a:t>
            </a:r>
            <a:r>
              <a:rPr lang="en-GB" altLang="en-US" b="1" dirty="0" smtClean="0">
                <a:solidFill>
                  <a:srgbClr val="1A2848"/>
                </a:solidFill>
                <a:latin typeface="+mn-lt"/>
              </a:rPr>
              <a:t>complete your mission and the </a:t>
            </a:r>
            <a:r>
              <a:rPr lang="en-GB" altLang="en-US" b="1" dirty="0">
                <a:solidFill>
                  <a:srgbClr val="1A2848"/>
                </a:solidFill>
                <a:latin typeface="+mn-lt"/>
              </a:rPr>
              <a:t>Challenge!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5" y="688631"/>
            <a:ext cx="5472113" cy="8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05970"/>
            <a:ext cx="2448272" cy="3672409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4484688" y="2247900"/>
            <a:ext cx="4038600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3200" dirty="0" smtClean="0">
                <a:solidFill>
                  <a:srgbClr val="1A2848"/>
                </a:solidFill>
              </a:rPr>
              <a:t>Complete the Challenge and you’ll get your own </a:t>
            </a:r>
            <a:r>
              <a:rPr lang="en-GB" altLang="en-US" sz="3600" dirty="0" smtClean="0">
                <a:solidFill>
                  <a:srgbClr val="784D9F"/>
                </a:solidFill>
              </a:rPr>
              <a:t>certificate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526" y="1341438"/>
            <a:ext cx="2706699" cy="40592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73822">
            <a:off x="7855584" y="593789"/>
            <a:ext cx="630238" cy="6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90" y="144140"/>
            <a:ext cx="2378127" cy="212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6853" y="3465723"/>
            <a:ext cx="647700" cy="6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73822">
            <a:off x="596900" y="3573457"/>
            <a:ext cx="630238" cy="7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808" y="506532"/>
            <a:ext cx="2586031" cy="16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394674"/>
            <a:ext cx="1419294" cy="13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328846">
            <a:off x="4582096" y="4523822"/>
            <a:ext cx="630238" cy="6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469811">
            <a:off x="3275738" y="598897"/>
            <a:ext cx="553050" cy="5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07810">
            <a:off x="7312463" y="1624651"/>
            <a:ext cx="457525" cy="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4288 -0.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2574925" y="781050"/>
            <a:ext cx="5691188" cy="90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dirty="0" smtClean="0">
                <a:solidFill>
                  <a:srgbClr val="1A2848"/>
                </a:solidFill>
              </a:rPr>
              <a:t>Take part this summer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777875" y="1687513"/>
            <a:ext cx="7345363" cy="2276475"/>
          </a:xfrm>
        </p:spPr>
        <p:txBody>
          <a:bodyPr/>
          <a:lstStyle/>
          <a:p>
            <a:pPr defTabSz="758825">
              <a:spcBef>
                <a:spcPts val="700"/>
              </a:spcBef>
              <a:buClr>
                <a:srgbClr val="951B81"/>
              </a:buClr>
              <a:buSzPct val="100000"/>
              <a:buBlip>
                <a:blip r:embed="rId3"/>
              </a:buBlip>
              <a:defRPr sz="1800"/>
            </a:pP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All Warwickshire Libraries</a:t>
            </a:r>
            <a:endParaRPr lang="en-GB" sz="2800" dirty="0" smtClean="0">
              <a:solidFill>
                <a:srgbClr val="1A2848"/>
              </a:solidFill>
              <a:ea typeface="Tw Cen MT"/>
              <a:cs typeface="Tw Cen MT"/>
              <a:sym typeface="Tw Cen MT"/>
            </a:endParaRPr>
          </a:p>
          <a:p>
            <a:pPr defTabSz="758825">
              <a:spcBef>
                <a:spcPts val="700"/>
              </a:spcBef>
              <a:buClr>
                <a:srgbClr val="951B81"/>
              </a:buClr>
              <a:buSzPct val="100000"/>
              <a:buBlip>
                <a:blip r:embed="rId3"/>
              </a:buBlip>
              <a:defRPr sz="1800"/>
            </a:pP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Starts</a:t>
            </a: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: Saturday 13</a:t>
            </a:r>
            <a:r>
              <a:rPr lang="en-GB" sz="2800" baseline="300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th</a:t>
            </a: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 July</a:t>
            </a:r>
          </a:p>
          <a:p>
            <a:pPr defTabSz="758825">
              <a:spcBef>
                <a:spcPts val="700"/>
              </a:spcBef>
              <a:buClr>
                <a:srgbClr val="951B81"/>
              </a:buClr>
              <a:buSzPct val="100000"/>
              <a:buBlip>
                <a:blip r:embed="rId3"/>
              </a:buBlip>
              <a:defRPr sz="1800"/>
            </a:pP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Ends: Friday 6</a:t>
            </a:r>
            <a:r>
              <a:rPr lang="en-GB" sz="2800" baseline="300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th</a:t>
            </a:r>
            <a:r>
              <a:rPr lang="en-GB" sz="2800" dirty="0" smtClean="0">
                <a:solidFill>
                  <a:srgbClr val="1A2848"/>
                </a:solidFill>
                <a:ea typeface="Tw Cen MT"/>
                <a:cs typeface="Tw Cen MT"/>
                <a:sym typeface="Tw Cen MT"/>
              </a:rPr>
              <a:t> September</a:t>
            </a:r>
            <a:endParaRPr lang="en-GB" sz="2800" dirty="0">
              <a:solidFill>
                <a:srgbClr val="0099CC"/>
              </a:solidFill>
              <a:ea typeface="Tw Cen MT"/>
              <a:cs typeface="Tw Cen MT"/>
              <a:sym typeface="Tw Cen MT"/>
              <a:hlinkClick r:id="rId4"/>
            </a:endParaRPr>
          </a:p>
          <a:p>
            <a:pPr marL="0" indent="0" defTabSz="758825">
              <a:spcBef>
                <a:spcPts val="700"/>
              </a:spcBef>
              <a:buClr>
                <a:srgbClr val="009999"/>
              </a:buClr>
              <a:buSzPct val="100000"/>
              <a:buFont typeface="Arial" panose="020B0604020202020204" pitchFamily="34" charset="0"/>
              <a:buNone/>
              <a:defRPr sz="1800"/>
            </a:pPr>
            <a:endParaRPr lang="en-GB" sz="2800" dirty="0">
              <a:solidFill>
                <a:srgbClr val="0099CC"/>
              </a:solidFill>
              <a:ea typeface="Tw Cen MT"/>
              <a:cs typeface="Tw Cen MT"/>
              <a:sym typeface="Tw Cen MT"/>
              <a:hlinkClick r:id="rId4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55902"/>
            <a:ext cx="1640936" cy="162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468313" y="2408238"/>
            <a:ext cx="4046537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3188" indent="0" algn="ctr" defTabSz="741363">
              <a:spcBef>
                <a:spcPct val="0"/>
              </a:spcBef>
              <a:buClr>
                <a:srgbClr val="009999"/>
              </a:buClr>
              <a:buFont typeface="Arial" panose="020B0604020202020204" pitchFamily="34" charset="0"/>
              <a:buNone/>
            </a:pPr>
            <a:r>
              <a:rPr lang="en-GB" altLang="en-US" sz="1800" b="0" dirty="0" smtClean="0">
                <a:solidFill>
                  <a:srgbClr val="FF0000"/>
                </a:solidFill>
              </a:rPr>
              <a:t/>
            </a:r>
            <a:br>
              <a:rPr lang="en-GB" altLang="en-US" sz="1800" b="0" dirty="0" smtClean="0">
                <a:solidFill>
                  <a:srgbClr val="FF0000"/>
                </a:solidFill>
              </a:rPr>
            </a:br>
            <a:r>
              <a:rPr lang="en-GB" altLang="en-US" b="0" dirty="0" smtClean="0">
                <a:solidFill>
                  <a:srgbClr val="1A2848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Play</a:t>
            </a:r>
            <a:r>
              <a:rPr lang="en-GB" altLang="en-US" b="0" dirty="0" smtClean="0">
                <a:solidFill>
                  <a:srgbClr val="0A9D95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 </a:t>
            </a:r>
            <a:r>
              <a:rPr lang="en-GB" altLang="en-US" b="0" dirty="0" smtClean="0">
                <a:solidFill>
                  <a:srgbClr val="80BB2D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games</a:t>
            </a:r>
            <a:r>
              <a:rPr lang="en-GB" altLang="en-US" b="0" dirty="0" smtClean="0">
                <a:solidFill>
                  <a:srgbClr val="0A9D95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 </a:t>
            </a:r>
            <a:r>
              <a:rPr lang="en-GB" altLang="en-US" b="0" dirty="0" smtClean="0">
                <a:solidFill>
                  <a:srgbClr val="1A2848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and enter </a:t>
            </a:r>
            <a:r>
              <a:rPr lang="en-GB" altLang="en-US" b="0" dirty="0" smtClean="0">
                <a:solidFill>
                  <a:srgbClr val="80BB2D"/>
                </a:solidFill>
                <a:ea typeface="Tw Cen MT" panose="020B0602020104020603" pitchFamily="34" charset="0"/>
                <a:cs typeface="Tw Cen MT" panose="020B0602020104020603" pitchFamily="34" charset="0"/>
                <a:sym typeface="Tw Cen MT" panose="020B0602020104020603" pitchFamily="34" charset="0"/>
              </a:rPr>
              <a:t>competitions</a:t>
            </a:r>
          </a:p>
          <a:p>
            <a:pPr marL="103188" indent="0" algn="ctr" defTabSz="741363">
              <a:spcBef>
                <a:spcPct val="0"/>
              </a:spcBef>
              <a:buClr>
                <a:srgbClr val="0099CC"/>
              </a:buClr>
              <a:buFont typeface="Arial" panose="020B0604020202020204" pitchFamily="34" charset="0"/>
              <a:buNone/>
            </a:pPr>
            <a:endParaRPr lang="en-GB" altLang="en-US" sz="1800" dirty="0" smtClean="0">
              <a:solidFill>
                <a:srgbClr val="0A9D95"/>
              </a:solidFill>
              <a:ea typeface="Tw Cen MT" panose="020B0602020104020603" pitchFamily="34" charset="0"/>
              <a:cs typeface="Tw Cen MT" panose="020B0602020104020603" pitchFamily="34" charset="0"/>
              <a:sym typeface="Tw Cen MT" panose="020B0602020104020603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319463" y="595313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63366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 b="1">
                <a:solidFill>
                  <a:srgbClr val="63366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800" dirty="0" smtClean="0">
                <a:solidFill>
                  <a:srgbClr val="1A2848"/>
                </a:solidFill>
                <a:latin typeface="+mj-lt"/>
              </a:rPr>
              <a:t>Visit the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3297238"/>
            <a:ext cx="52498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3727" defTabSz="741806">
              <a:spcBef>
                <a:spcPts val="0"/>
              </a:spcBef>
              <a:buClr>
                <a:srgbClr val="0099CC"/>
              </a:buClr>
              <a:buSzPct val="100000"/>
              <a:defRPr sz="1800"/>
            </a:pPr>
            <a:r>
              <a:rPr lang="en-GB" sz="2000" dirty="0">
                <a:solidFill>
                  <a:srgbClr val="1A2848"/>
                </a:solidFill>
                <a:latin typeface="+mn-lt"/>
                <a:ea typeface="Tw Cen MT"/>
                <a:cs typeface="Tw Cen MT"/>
                <a:sym typeface="Tw Cen MT"/>
              </a:rPr>
              <a:t>Enter the codes printed on your stickers to </a:t>
            </a:r>
            <a:r>
              <a:rPr lang="en-GB" sz="2000" dirty="0" smtClean="0">
                <a:solidFill>
                  <a:srgbClr val="1A2848"/>
                </a:solidFill>
                <a:latin typeface="+mn-lt"/>
                <a:ea typeface="Tw Cen MT"/>
                <a:cs typeface="Tw Cen MT"/>
                <a:sym typeface="Tw Cen MT"/>
              </a:rPr>
              <a:t>unlock </a:t>
            </a:r>
            <a:r>
              <a:rPr lang="en-GB" sz="2000" dirty="0" smtClean="0">
                <a:solidFill>
                  <a:srgbClr val="80BB2D"/>
                </a:solidFill>
                <a:latin typeface="+mn-lt"/>
                <a:ea typeface="Tw Cen MT"/>
                <a:cs typeface="Tw Cen MT"/>
                <a:sym typeface="Tw Cen MT"/>
              </a:rPr>
              <a:t>extra</a:t>
            </a:r>
            <a:r>
              <a:rPr lang="en-GB" sz="2000" dirty="0" smtClean="0">
                <a:solidFill>
                  <a:srgbClr val="1A2848"/>
                </a:solidFill>
                <a:latin typeface="+mn-lt"/>
                <a:ea typeface="Tw Cen MT"/>
                <a:cs typeface="Tw Cen MT"/>
                <a:sym typeface="Tw Cen MT"/>
              </a:rPr>
              <a:t> </a:t>
            </a:r>
            <a:r>
              <a:rPr lang="en-GB" sz="2000" dirty="0" smtClean="0">
                <a:solidFill>
                  <a:srgbClr val="80BB2D"/>
                </a:solidFill>
                <a:latin typeface="+mn-lt"/>
                <a:ea typeface="Tw Cen MT"/>
                <a:cs typeface="Tw Cen MT"/>
                <a:sym typeface="Tw Cen MT"/>
              </a:rPr>
              <a:t>rewards</a:t>
            </a:r>
            <a:endParaRPr lang="en-GB" sz="2000" dirty="0">
              <a:solidFill>
                <a:srgbClr val="80BB2D"/>
              </a:solidFill>
              <a:latin typeface="+mn-lt"/>
              <a:ea typeface="Tw Cen MT"/>
              <a:cs typeface="Tw Cen MT"/>
              <a:sym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4302125"/>
            <a:ext cx="4849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1A2848"/>
                </a:solidFill>
                <a:latin typeface="+mn-lt"/>
                <a:ea typeface="Tw Cen MT"/>
                <a:cs typeface="Tw Cen MT"/>
                <a:sym typeface="Tw Cen MT"/>
              </a:rPr>
              <a:t>Use the </a:t>
            </a:r>
            <a:r>
              <a:rPr lang="en-GB" sz="2000" dirty="0">
                <a:solidFill>
                  <a:srgbClr val="80BB2D"/>
                </a:solidFill>
                <a:latin typeface="+mn-lt"/>
                <a:ea typeface="Tw Cen MT"/>
                <a:cs typeface="Tw Cen MT"/>
                <a:sym typeface="Tw Cen MT"/>
              </a:rPr>
              <a:t>Book Sorter </a:t>
            </a:r>
            <a:r>
              <a:rPr lang="en-GB" sz="2000" dirty="0">
                <a:solidFill>
                  <a:srgbClr val="1A2848"/>
                </a:solidFill>
                <a:latin typeface="+mn-lt"/>
                <a:ea typeface="Tw Cen MT"/>
                <a:cs typeface="Tw Cen MT"/>
                <a:sym typeface="Tw Cen MT"/>
              </a:rPr>
              <a:t>to find books recommended by other children</a:t>
            </a:r>
          </a:p>
          <a:p>
            <a:pPr>
              <a:defRPr/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47700" y="2116138"/>
            <a:ext cx="48498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80BB2D"/>
                </a:solidFill>
                <a:latin typeface="+mn-lt"/>
              </a:rPr>
              <a:t>Rate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rgbClr val="1A2848"/>
                </a:solidFill>
                <a:latin typeface="+mn-lt"/>
              </a:rPr>
              <a:t>and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rgbClr val="80BB2D"/>
                </a:solidFill>
                <a:latin typeface="+mn-lt"/>
              </a:rPr>
              <a:t>review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rgbClr val="1A2848"/>
                </a:solidFill>
                <a:latin typeface="+mn-lt"/>
              </a:rPr>
              <a:t>your books to unlock </a:t>
            </a:r>
            <a:r>
              <a:rPr lang="en-GB" sz="2000" dirty="0" smtClean="0">
                <a:solidFill>
                  <a:srgbClr val="1A2848"/>
                </a:solidFill>
                <a:latin typeface="+mn-lt"/>
              </a:rPr>
              <a:t>badges </a:t>
            </a:r>
            <a:endParaRPr lang="en-GB" sz="2000" dirty="0">
              <a:solidFill>
                <a:srgbClr val="1A2848"/>
              </a:solidFill>
              <a:latin typeface="+mn-lt"/>
            </a:endParaRPr>
          </a:p>
        </p:txBody>
      </p:sp>
      <p:pic>
        <p:nvPicPr>
          <p:cNvPr id="1946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073" y="969452"/>
            <a:ext cx="3884042" cy="10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3" y="2516248"/>
            <a:ext cx="3083361" cy="258017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18565" flipH="1">
            <a:off x="358289" y="501734"/>
            <a:ext cx="2542824" cy="11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691" y="644962"/>
            <a:ext cx="1508174" cy="14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round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FBA1C603EEA499CBF596389E140D1" ma:contentTypeVersion="12" ma:contentTypeDescription="Create a new document." ma:contentTypeScope="" ma:versionID="8e8e8c0932c44270e5e9e0bee1ea0dde">
  <xsd:schema xmlns:xsd="http://www.w3.org/2001/XMLSchema" xmlns:xs="http://www.w3.org/2001/XMLSchema" xmlns:p="http://schemas.microsoft.com/office/2006/metadata/properties" xmlns:ns2="88329ebe-eddf-4a13-9155-b00765335f16" xmlns:ns3="d3493080-8355-45f9-82a1-ed57c908bae9" targetNamespace="http://schemas.microsoft.com/office/2006/metadata/properties" ma:root="true" ma:fieldsID="44dd684f8d6f88f107d1619906772bb6" ns2:_="" ns3:_="">
    <xsd:import namespace="88329ebe-eddf-4a13-9155-b00765335f16"/>
    <xsd:import namespace="d3493080-8355-45f9-82a1-ed57c908b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29ebe-eddf-4a13-9155-b00765335f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93080-8355-45f9-82a1-ed57c908b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329ebe-eddf-4a13-9155-b00765335f16">
      <UserInfo>
        <DisplayName>Emma Braithwaite</DisplayName>
        <AccountId>338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18E0F9F-9D41-405E-93AE-542827B6C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329ebe-eddf-4a13-9155-b00765335f16"/>
    <ds:schemaRef ds:uri="d3493080-8355-45f9-82a1-ed57c908b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9F929E-86C5-46E8-ABE2-19767A913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CCE38-EC36-4CDF-9325-2BF311F82571}">
  <ds:schemaRefs>
    <ds:schemaRef ds:uri="http://www.w3.org/XML/1998/namespace"/>
    <ds:schemaRef ds:uri="88329ebe-eddf-4a13-9155-b00765335f1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3493080-8355-45f9-82a1-ed57c908bae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SRC</Template>
  <TotalTime>4547</TotalTime>
  <Words>485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Cherry</dc:creator>
  <cp:lastModifiedBy>Stephanie Bellew</cp:lastModifiedBy>
  <cp:revision>342</cp:revision>
  <dcterms:modified xsi:type="dcterms:W3CDTF">2019-07-01T08:55:22Z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0x010100605FBA1C603EEA499CBF596389E140D1</vt:lpwstr>
  </property>
</Properties>
</file>