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69" r:id="rId7"/>
    <p:sldId id="266" r:id="rId8"/>
    <p:sldId id="257" r:id="rId9"/>
    <p:sldId id="259" r:id="rId10"/>
    <p:sldId id="260" r:id="rId11"/>
    <p:sldId id="261" r:id="rId12"/>
    <p:sldId id="262" r:id="rId13"/>
    <p:sldId id="26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5A53F-079C-4679-9E03-4982AA72CF6C}" v="13" dt="2020-07-06T17:20:38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5135"/>
  </p:normalViewPr>
  <p:slideViewPr>
    <p:cSldViewPr snapToGrid="0" snapToObjects="1"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pratt@warwickshire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F29B-FA3B-0B4E-B01B-9F8F4C5C6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386" y="1162374"/>
            <a:ext cx="10058400" cy="2774196"/>
          </a:xfrm>
        </p:spPr>
        <p:txBody>
          <a:bodyPr/>
          <a:lstStyle/>
          <a:p>
            <a:pPr algn="ctr"/>
            <a:r>
              <a:rPr lang="en-US" sz="4800" dirty="0"/>
              <a:t>Warwickshire Safeguarding</a:t>
            </a:r>
            <a:br>
              <a:rPr lang="en-US" sz="4800" dirty="0"/>
            </a:br>
            <a:r>
              <a:rPr lang="en-US" sz="4000" dirty="0"/>
              <a:t>An Integrated Approach</a:t>
            </a:r>
            <a:br>
              <a:rPr lang="en-US" sz="4000" dirty="0"/>
            </a:br>
            <a:r>
              <a:rPr lang="en-US" sz="4000" dirty="0"/>
              <a:t>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8735C-906F-234E-81E5-5631BC226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296934"/>
            <a:ext cx="8825658" cy="125657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1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Partnership, Support and Training</a:t>
            </a:r>
          </a:p>
          <a:p>
            <a:pPr algn="ctr"/>
            <a:r>
              <a:rPr lang="en-US" sz="4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Areas and DEVELOPMENTS</a:t>
            </a:r>
          </a:p>
        </p:txBody>
      </p:sp>
    </p:spTree>
    <p:extLst>
      <p:ext uri="{BB962C8B-B14F-4D97-AF65-F5344CB8AC3E}">
        <p14:creationId xmlns:p14="http://schemas.microsoft.com/office/powerpoint/2010/main" val="299718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91417"/>
              </p:ext>
            </p:extLst>
          </p:nvPr>
        </p:nvGraphicFramePr>
        <p:xfrm>
          <a:off x="315834" y="1903476"/>
          <a:ext cx="1158115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91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4742329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4498734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631821">
                <a:tc>
                  <a:txBody>
                    <a:bodyPr/>
                    <a:lstStyle/>
                    <a:p>
                      <a:r>
                        <a:rPr lang="en-US"/>
                        <a:t>Safeguarding Offer in  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</a:t>
                      </a:r>
                    </a:p>
                    <a:p>
                      <a:r>
                        <a:rPr lang="en-US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89508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Online Training Offer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Adverse Childhood Experiences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/>
                        <a:t>Understanding Trauma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Lead: Children and Families and Education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8950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Additional modules to support schools managing children’s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Lead: Children and Families and Education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8950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Additional module to support schools manage parental conflict.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Lead: Children and Families and Education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  <a:tr h="8950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Consortia level training  - 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Trauma Informed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Century Gothic"/>
                        </a:rPr>
                        <a:t>Lead: Children and Families and Education Services and Education Services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00889"/>
                  </a:ext>
                </a:extLst>
              </a:tr>
              <a:tr h="3597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11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2255-E562-DE43-81A7-DECA29A42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260DFA-CE50-4171-81C1-5AD3E4A50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164340"/>
              </p:ext>
            </p:extLst>
          </p:nvPr>
        </p:nvGraphicFramePr>
        <p:xfrm>
          <a:off x="646111" y="1700299"/>
          <a:ext cx="11081698" cy="432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0849">
                  <a:extLst>
                    <a:ext uri="{9D8B030D-6E8A-4147-A177-3AD203B41FA5}">
                      <a16:colId xmlns:a16="http://schemas.microsoft.com/office/drawing/2014/main" val="2499083140"/>
                    </a:ext>
                  </a:extLst>
                </a:gridCol>
                <a:gridCol w="5540849">
                  <a:extLst>
                    <a:ext uri="{9D8B030D-6E8A-4147-A177-3AD203B41FA5}">
                      <a16:colId xmlns:a16="http://schemas.microsoft.com/office/drawing/2014/main" val="3026406291"/>
                    </a:ext>
                  </a:extLst>
                </a:gridCol>
              </a:tblGrid>
              <a:tr h="527195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757764"/>
                  </a:ext>
                </a:extLst>
              </a:tr>
              <a:tr h="948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Warwickshire Safeguarding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+mj-lt"/>
                        </a:rPr>
                        <a:t>Elaine Coleridge-Smith</a:t>
                      </a:r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  <a:latin typeface="+mj-lt"/>
                        </a:rPr>
                        <a:t>amritasharma@warwickshire.gov.uk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001015"/>
                  </a:ext>
                </a:extLst>
              </a:tr>
              <a:tr h="948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Safe Education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Kim Garcia (Acting)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sarahpratt@warwickshire.gov.uk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110133"/>
                  </a:ext>
                </a:extLst>
              </a:tr>
              <a:tr h="94895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+mj-lt"/>
                        </a:rPr>
                        <a:t>Children and Families</a:t>
                      </a:r>
                    </a:p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+mj-lt"/>
                        </a:rPr>
                        <a:t>Marina Kitchen</a:t>
                      </a:r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  <a:latin typeface="+mj-lt"/>
                        </a:rPr>
                        <a:t>katryan@warwickshire.gov.uk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99306"/>
                  </a:ext>
                </a:extLst>
              </a:tr>
              <a:tr h="948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Education Services</a:t>
                      </a:r>
                    </a:p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+mj-lt"/>
                        </a:rPr>
                        <a:t>Kim Garcia (Acting)</a:t>
                      </a:r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  <a:latin typeface="+mj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sarahpratt@warwickshire.gov.uk</a:t>
                      </a:r>
                      <a:endParaRPr lang="en-GB" sz="24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71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7C78-64BC-6E40-8BDD-063AE550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070" y="468216"/>
            <a:ext cx="9404723" cy="1400530"/>
          </a:xfrm>
        </p:spPr>
        <p:txBody>
          <a:bodyPr/>
          <a:lstStyle/>
          <a:p>
            <a:r>
              <a:rPr lang="en-US" b="1" dirty="0"/>
              <a:t>Development of the Warwickshire Safeguarding Offer 2020-21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FD46-BA2B-774C-A6AC-E16D732C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070" y="2021922"/>
            <a:ext cx="10264696" cy="4195481"/>
          </a:xfrm>
        </p:spPr>
        <p:txBody>
          <a:bodyPr>
            <a:noAutofit/>
          </a:bodyPr>
          <a:lstStyle/>
          <a:p>
            <a:r>
              <a:rPr lang="en-US" sz="2400" dirty="0"/>
              <a:t>Continuous service delivery and improvement process</a:t>
            </a:r>
          </a:p>
          <a:p>
            <a:r>
              <a:rPr lang="en-US" sz="2400" dirty="0"/>
              <a:t>Review of other Local Authority safeguarding offers</a:t>
            </a:r>
          </a:p>
          <a:p>
            <a:r>
              <a:rPr lang="en-US" sz="2400" dirty="0"/>
              <a:t>Collaborative working with key stakeholders: Warwickshire Safeguarding, Safe Education Partnership, Schools, WCC services</a:t>
            </a:r>
          </a:p>
          <a:p>
            <a:r>
              <a:rPr lang="en-US" sz="2400" dirty="0"/>
              <a:t>Integration of service delivery </a:t>
            </a:r>
          </a:p>
          <a:p>
            <a:r>
              <a:rPr lang="en-US" sz="2400" dirty="0"/>
              <a:t>Meeting statutory duties and responding to feedback/need</a:t>
            </a:r>
          </a:p>
          <a:p>
            <a:r>
              <a:rPr lang="en-US" sz="2400" dirty="0"/>
              <a:t>COVID-19 context and service recovery process</a:t>
            </a:r>
          </a:p>
          <a:p>
            <a:r>
              <a:rPr lang="en-US" sz="2400" dirty="0"/>
              <a:t>Commissioning specialist input</a:t>
            </a:r>
          </a:p>
          <a:p>
            <a:r>
              <a:rPr lang="en-US" sz="2400" dirty="0"/>
              <a:t>Accessing external support</a:t>
            </a:r>
          </a:p>
        </p:txBody>
      </p:sp>
    </p:spTree>
    <p:extLst>
      <p:ext uri="{BB962C8B-B14F-4D97-AF65-F5344CB8AC3E}">
        <p14:creationId xmlns:p14="http://schemas.microsoft.com/office/powerpoint/2010/main" val="39830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E14C-D1B0-4C56-86D8-C63E27CA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94375"/>
            <a:ext cx="9404723" cy="1400530"/>
          </a:xfrm>
        </p:spPr>
        <p:txBody>
          <a:bodyPr/>
          <a:lstStyle/>
          <a:p>
            <a:r>
              <a:rPr lang="en-GB" b="1" dirty="0"/>
              <a:t>Warwickshire Safeguarding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5A27C-6B61-4936-A023-8EA65D586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5984" y="1483603"/>
            <a:ext cx="4396338" cy="576262"/>
          </a:xfrm>
        </p:spPr>
        <p:txBody>
          <a:bodyPr/>
          <a:lstStyle/>
          <a:p>
            <a:r>
              <a:rPr lang="en-GB" sz="2800" b="1" dirty="0"/>
              <a:t>Working in Partnership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358AC-1446-41B7-A9F1-33C0731FD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6869" y="2196735"/>
            <a:ext cx="4396339" cy="374173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GB" sz="2300" dirty="0"/>
              <a:t>Warwickshire County Council</a:t>
            </a:r>
          </a:p>
          <a:p>
            <a:pPr lvl="1"/>
            <a:r>
              <a:rPr lang="en-GB" sz="2300" dirty="0"/>
              <a:t>NHS</a:t>
            </a:r>
          </a:p>
          <a:p>
            <a:pPr lvl="1"/>
            <a:r>
              <a:rPr lang="en-GB" sz="2300" dirty="0"/>
              <a:t>District and Borough Councils</a:t>
            </a:r>
          </a:p>
          <a:p>
            <a:pPr lvl="1"/>
            <a:r>
              <a:rPr lang="en-GB" sz="2300" dirty="0"/>
              <a:t>Age Concern</a:t>
            </a:r>
          </a:p>
          <a:p>
            <a:pPr lvl="1"/>
            <a:r>
              <a:rPr lang="en-GB" sz="2300" dirty="0"/>
              <a:t>Community Rehabilitation Company</a:t>
            </a:r>
          </a:p>
          <a:p>
            <a:pPr lvl="1"/>
            <a:r>
              <a:rPr lang="en-GB" sz="2300" dirty="0"/>
              <a:t>Warwickshire Police</a:t>
            </a:r>
          </a:p>
          <a:p>
            <a:pPr lvl="1"/>
            <a:r>
              <a:rPr lang="en-GB" sz="2300" dirty="0"/>
              <a:t>Warwickshire Fire and Rescue</a:t>
            </a:r>
          </a:p>
          <a:p>
            <a:pPr lvl="1"/>
            <a:r>
              <a:rPr lang="en-GB" sz="2300" dirty="0"/>
              <a:t>National Probation Service</a:t>
            </a:r>
          </a:p>
          <a:p>
            <a:pPr lvl="1"/>
            <a:r>
              <a:rPr lang="en-GB" sz="2300" dirty="0"/>
              <a:t>Care Quality Commission</a:t>
            </a:r>
          </a:p>
          <a:p>
            <a:pPr lvl="1"/>
            <a:r>
              <a:rPr lang="en-GB" sz="2300" dirty="0"/>
              <a:t>Healthwatch Warwickshire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6D1B3-CF45-41C9-A6B7-DC16DC1E4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2022" y="1475503"/>
            <a:ext cx="4396339" cy="576262"/>
          </a:xfrm>
        </p:spPr>
        <p:txBody>
          <a:bodyPr/>
          <a:lstStyle/>
          <a:p>
            <a:r>
              <a:rPr lang="en-GB" sz="2800" b="1" dirty="0"/>
              <a:t>Safeguarding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20BB1-F4F1-4462-92CE-92E26854C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2022" y="2069213"/>
            <a:ext cx="4396339" cy="1176556"/>
          </a:xfrm>
        </p:spPr>
        <p:txBody>
          <a:bodyPr>
            <a:noAutofit/>
          </a:bodyPr>
          <a:lstStyle/>
          <a:p>
            <a:r>
              <a:rPr lang="en-GB" dirty="0"/>
              <a:t>Adults</a:t>
            </a:r>
          </a:p>
          <a:p>
            <a:r>
              <a:rPr lang="en-GB" dirty="0"/>
              <a:t>Children </a:t>
            </a:r>
          </a:p>
          <a:p>
            <a:r>
              <a:rPr lang="en-GB" dirty="0"/>
              <a:t>Families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D5D33E4-3245-4E00-8BCB-18276FE5FCEC}"/>
              </a:ext>
            </a:extLst>
          </p:cNvPr>
          <p:cNvSpPr txBox="1">
            <a:spLocks/>
          </p:cNvSpPr>
          <p:nvPr/>
        </p:nvSpPr>
        <p:spPr>
          <a:xfrm>
            <a:off x="6402020" y="3852642"/>
            <a:ext cx="4396339" cy="2029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GB" dirty="0"/>
              <a:t>Strategy</a:t>
            </a:r>
          </a:p>
          <a:p>
            <a:r>
              <a:rPr lang="en-GB" dirty="0"/>
              <a:t>Thematic Reviews</a:t>
            </a:r>
          </a:p>
          <a:p>
            <a:r>
              <a:rPr lang="en-GB" dirty="0"/>
              <a:t>Website</a:t>
            </a:r>
          </a:p>
          <a:p>
            <a:r>
              <a:rPr lang="en-GB" dirty="0"/>
              <a:t>Briefings </a:t>
            </a:r>
          </a:p>
          <a:p>
            <a:r>
              <a:rPr lang="en-GB" dirty="0"/>
              <a:t>News</a:t>
            </a:r>
          </a:p>
          <a:p>
            <a:r>
              <a:rPr lang="en-GB" dirty="0"/>
              <a:t>Articles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8CC53FB-5BE6-4243-8E7D-5488864CA21D}"/>
              </a:ext>
            </a:extLst>
          </p:cNvPr>
          <p:cNvSpPr txBox="1">
            <a:spLocks/>
          </p:cNvSpPr>
          <p:nvPr/>
        </p:nvSpPr>
        <p:spPr>
          <a:xfrm>
            <a:off x="6402021" y="3225816"/>
            <a:ext cx="4396339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400" b="0" i="0" kern="120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GB" sz="2800" b="1" dirty="0"/>
              <a:t>Provision</a:t>
            </a:r>
          </a:p>
        </p:txBody>
      </p:sp>
    </p:spTree>
    <p:extLst>
      <p:ext uri="{BB962C8B-B14F-4D97-AF65-F5344CB8AC3E}">
        <p14:creationId xmlns:p14="http://schemas.microsoft.com/office/powerpoint/2010/main" val="77416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13C2-A855-4727-8101-B2ECAF632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09601"/>
            <a:ext cx="9404723" cy="1400530"/>
          </a:xfrm>
        </p:spPr>
        <p:txBody>
          <a:bodyPr/>
          <a:lstStyle/>
          <a:p>
            <a:r>
              <a:rPr lang="en-GB" b="1" dirty="0"/>
              <a:t>Safe Education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44FA-F992-4C56-8BFA-EA7B36D94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369" y="1784470"/>
            <a:ext cx="8946541" cy="4195481"/>
          </a:xfrm>
        </p:spPr>
        <p:txBody>
          <a:bodyPr/>
          <a:lstStyle/>
          <a:p>
            <a:r>
              <a:rPr lang="en-GB" sz="2400" dirty="0"/>
              <a:t>Partnership working to review safe education approaches and service provision</a:t>
            </a:r>
          </a:p>
          <a:p>
            <a:r>
              <a:rPr lang="en-GB" sz="2400" dirty="0"/>
              <a:t>Collaborative working to share best practice with key services and agencies</a:t>
            </a:r>
          </a:p>
          <a:p>
            <a:r>
              <a:rPr lang="en-GB" sz="2400" dirty="0"/>
              <a:t>Evaluation, improvement and development</a:t>
            </a:r>
          </a:p>
          <a:p>
            <a:r>
              <a:rPr lang="en-GB" sz="2400" dirty="0"/>
              <a:t>Coordination of policy and procedures</a:t>
            </a:r>
          </a:p>
          <a:p>
            <a:r>
              <a:rPr lang="en-GB" sz="2400" dirty="0"/>
              <a:t>Information, Advice and Guidance (IAG)</a:t>
            </a:r>
          </a:p>
          <a:p>
            <a:r>
              <a:rPr lang="en-GB" sz="2400" dirty="0"/>
              <a:t>Events and resources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6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2270"/>
              </p:ext>
            </p:extLst>
          </p:nvPr>
        </p:nvGraphicFramePr>
        <p:xfrm>
          <a:off x="790416" y="2110928"/>
          <a:ext cx="10538847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949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3512949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3512949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Serious Case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Serious Case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Safeguarding Board: Education Sub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Warwickshire Safeguarding: Education Group Meetings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Plus Termly Briefings as part of the Integrated Safeguarding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Chair: </a:t>
                      </a:r>
                      <a:r>
                        <a:rPr lang="en-US" dirty="0"/>
                        <a:t>Ian Budd, Assistant Director, Education Services, WCC</a:t>
                      </a:r>
                    </a:p>
                    <a:p>
                      <a:r>
                        <a:rPr lang="en-US" dirty="0"/>
                        <a:t>Business Support: Sophie Morley and Linda Fenn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Annual Safeguarding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Integrated Annual Safeguarding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b="0" dirty="0"/>
                        <a:t>Children &amp; Families Service and </a:t>
                      </a:r>
                      <a:r>
                        <a:rPr lang="en-US" dirty="0"/>
                        <a:t>Education Services to include Early Help in the audit.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70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411385"/>
              </p:ext>
            </p:extLst>
          </p:nvPr>
        </p:nvGraphicFramePr>
        <p:xfrm>
          <a:off x="774915" y="2111497"/>
          <a:ext cx="1025987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959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3419959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3419959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Panel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Channel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PREVENT Steering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 Training and Support including Train the Trainers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Senior Manager, Education Services and Geoff Thomas, PREVENT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Child Exploitation Safeguarding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 Exploitation Safeguarding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Senior Manager, SEND and Alternative Provision, Education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86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26382"/>
              </p:ext>
            </p:extLst>
          </p:nvPr>
        </p:nvGraphicFramePr>
        <p:xfrm>
          <a:off x="553673" y="1971443"/>
          <a:ext cx="1106508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360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3688360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3688360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Child Death Overview Panel (CDOP)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 Death Overview Panel</a:t>
                      </a:r>
                    </a:p>
                    <a:p>
                      <a:r>
                        <a:rPr lang="en-US" dirty="0"/>
                        <a:t>(CDOP)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 and Senior Manager, SEND, Education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Multi-Agency Risk Assessment Conference (MARAC)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Multi-Agency Risk Assessment Conference (MARAC)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</a:t>
                      </a:r>
                    </a:p>
                    <a:p>
                      <a:r>
                        <a:rPr lang="en-US" dirty="0"/>
                        <a:t>Business Support: Sophie Morley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 Encompass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 Encompass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Ofsted</a:t>
                      </a:r>
                      <a:r>
                        <a:rPr lang="en-US" dirty="0"/>
                        <a:t> Support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Ofsted</a:t>
                      </a:r>
                      <a:r>
                        <a:rPr lang="en-US" dirty="0"/>
                        <a:t>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Education Services </a:t>
                      </a:r>
                    </a:p>
                    <a:p>
                      <a:r>
                        <a:rPr lang="en-US" dirty="0"/>
                        <a:t>Commission support as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5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DSL Communications and Contact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DSL Communications and Contact Details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MASH Education Lead/Education Services Senior Leadership Team</a:t>
                      </a:r>
                    </a:p>
                    <a:p>
                      <a:r>
                        <a:rPr lang="en-US" dirty="0"/>
                        <a:t>Confidential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7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0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901842"/>
              </p:ext>
            </p:extLst>
          </p:nvPr>
        </p:nvGraphicFramePr>
        <p:xfrm>
          <a:off x="763398" y="1934500"/>
          <a:ext cx="10796631" cy="447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877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3598877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3598877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406435"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1016087">
                <a:tc>
                  <a:txBody>
                    <a:bodyPr/>
                    <a:lstStyle/>
                    <a:p>
                      <a:r>
                        <a:rPr lang="en-US" dirty="0"/>
                        <a:t>Safer Recruitment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Safer Recruitment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Commissioned Training</a:t>
                      </a:r>
                    </a:p>
                    <a:p>
                      <a:r>
                        <a:rPr lang="en-US" dirty="0"/>
                        <a:t>Governor Services</a:t>
                      </a:r>
                    </a:p>
                    <a:p>
                      <a:r>
                        <a:rPr lang="en-US" dirty="0"/>
                        <a:t>Headteacher Induction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1016087">
                <a:tc>
                  <a:txBody>
                    <a:bodyPr/>
                    <a:lstStyle/>
                    <a:p>
                      <a:r>
                        <a:rPr lang="en-US" dirty="0"/>
                        <a:t>RSE – Inclusive Protective Behaviors Training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 reviewed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1320913">
                <a:tc>
                  <a:txBody>
                    <a:bodyPr/>
                    <a:lstStyle/>
                    <a:p>
                      <a:r>
                        <a:rPr lang="en-US" dirty="0"/>
                        <a:t>Safeguarding Policies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Policy Support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Commissioned Safeguarding Policy Training</a:t>
                      </a:r>
                    </a:p>
                    <a:p>
                      <a:r>
                        <a:rPr lang="en-US" dirty="0"/>
                        <a:t>Governor Safeguarding Policy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  <a:tr h="711261">
                <a:tc>
                  <a:txBody>
                    <a:bodyPr/>
                    <a:lstStyle/>
                    <a:p>
                      <a:r>
                        <a:rPr lang="en-US" dirty="0"/>
                        <a:t>Stranger Alerts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Stranger Alerts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Child Exploitation Team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7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79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4FB-F499-294E-9167-2C518C9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Safeguarding Offer: Key Areas and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1F12D-E0BA-6243-8F8D-3479547BA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082860"/>
              </p:ext>
            </p:extLst>
          </p:nvPr>
        </p:nvGraphicFramePr>
        <p:xfrm>
          <a:off x="836908" y="2200432"/>
          <a:ext cx="10244379" cy="393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793">
                  <a:extLst>
                    <a:ext uri="{9D8B030D-6E8A-4147-A177-3AD203B41FA5}">
                      <a16:colId xmlns:a16="http://schemas.microsoft.com/office/drawing/2014/main" val="2643257581"/>
                    </a:ext>
                  </a:extLst>
                </a:gridCol>
                <a:gridCol w="3414793">
                  <a:extLst>
                    <a:ext uri="{9D8B030D-6E8A-4147-A177-3AD203B41FA5}">
                      <a16:colId xmlns:a16="http://schemas.microsoft.com/office/drawing/2014/main" val="406511047"/>
                    </a:ext>
                  </a:extLst>
                </a:gridCol>
                <a:gridCol w="3414793">
                  <a:extLst>
                    <a:ext uri="{9D8B030D-6E8A-4147-A177-3AD203B41FA5}">
                      <a16:colId xmlns:a16="http://schemas.microsoft.com/office/drawing/2014/main" val="3575325562"/>
                    </a:ext>
                  </a:extLst>
                </a:gridCol>
              </a:tblGrid>
              <a:tr h="817591"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</a:t>
                      </a:r>
                    </a:p>
                    <a:p>
                      <a:r>
                        <a:rPr lang="en-US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Safeguarding Offer in </a:t>
                      </a:r>
                    </a:p>
                    <a:p>
                      <a:r>
                        <a:rPr lang="en-US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Safeguarding Training </a:t>
                      </a:r>
                      <a:r>
                        <a:rPr lang="en-US" dirty="0" err="1"/>
                        <a:t>Programme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Integrated Safeguarding Training </a:t>
                      </a:r>
                      <a:r>
                        <a:rPr lang="en-US" dirty="0" err="1"/>
                        <a:t>Programme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Children and Families and Education Services and Warwickshire Safeguarding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9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Safeguarding </a:t>
                      </a:r>
                    </a:p>
                    <a:p>
                      <a:r>
                        <a:rPr lang="en-US" dirty="0"/>
                        <a:t>Administration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Integrated Safeguarding Administration Support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Continuation of Business Support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Safeguarding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Family Information Service Website Tile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Lead: </a:t>
                      </a:r>
                      <a:r>
                        <a:rPr lang="en-US" dirty="0"/>
                        <a:t>Children and Families/Family Information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43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3B64A6F71729468EDDE394BB55251E" ma:contentTypeVersion="13" ma:contentTypeDescription="Create a new document." ma:contentTypeScope="" ma:versionID="fca3f146d06f196ff9373010cdc82744">
  <xsd:schema xmlns:xsd="http://www.w3.org/2001/XMLSchema" xmlns:xs="http://www.w3.org/2001/XMLSchema" xmlns:p="http://schemas.microsoft.com/office/2006/metadata/properties" xmlns:ns3="425d6e12-4a07-496d-b391-895f1fac213b" xmlns:ns4="11c12461-b6d4-4d0b-a3dd-f242d299d2ae" targetNamespace="http://schemas.microsoft.com/office/2006/metadata/properties" ma:root="true" ma:fieldsID="a9c19179958f5bac6c676becfa5aa895" ns3:_="" ns4:_="">
    <xsd:import namespace="425d6e12-4a07-496d-b391-895f1fac213b"/>
    <xsd:import namespace="11c12461-b6d4-4d0b-a3dd-f242d299d2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d6e12-4a07-496d-b391-895f1fac21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12461-b6d4-4d0b-a3dd-f242d299d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DC2D1F-A17B-4788-9253-D9B3535A5858}">
  <ds:schemaRefs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c12461-b6d4-4d0b-a3dd-f242d299d2ae"/>
    <ds:schemaRef ds:uri="425d6e12-4a07-496d-b391-895f1fac213b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E66DE82-F67B-4A11-8D25-A36E4FA28E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0835D-AEF5-4A64-B5EC-F1C79016F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d6e12-4a07-496d-b391-895f1fac213b"/>
    <ds:schemaRef ds:uri="11c12461-b6d4-4d0b-a3dd-f242d299d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2806</TotalTime>
  <Words>702</Words>
  <Application>Microsoft Office PowerPoint</Application>
  <PresentationFormat>Widescreen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Warwickshire Safeguarding An Integrated Approach 2020-2021</vt:lpstr>
      <vt:lpstr>Development of the Warwickshire Safeguarding Offer 2020-21</vt:lpstr>
      <vt:lpstr>Warwickshire Safeguarding</vt:lpstr>
      <vt:lpstr>Safe Education Partnership</vt:lpstr>
      <vt:lpstr>Safeguarding Offer: Key Areas and Changes</vt:lpstr>
      <vt:lpstr>Safeguarding Offer: Key Areas and Changes</vt:lpstr>
      <vt:lpstr>Safeguarding Offer: Key Areas and Changes</vt:lpstr>
      <vt:lpstr>Safeguarding Offer: Key Areas and Changes</vt:lpstr>
      <vt:lpstr>Safeguarding Offer: Key Areas and Changes</vt:lpstr>
      <vt:lpstr>Safeguarding Offer: Key Areas and Changes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Warwickshire Safeguarding 2020-2021</dc:title>
  <dc:creator>Kim Garcia</dc:creator>
  <cp:lastModifiedBy>Helen Barnsley</cp:lastModifiedBy>
  <cp:revision>15</cp:revision>
  <dcterms:created xsi:type="dcterms:W3CDTF">2020-07-04T17:21:00Z</dcterms:created>
  <dcterms:modified xsi:type="dcterms:W3CDTF">2020-07-10T10:29:29Z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0x010100783B64A6F71729468EDDE394BB55251E</vt:lpwstr>
  </property>
  <property fmtid="{D5CDD505-2E9C-101B-9397-08002B2CF9AE}" pid="3" name="MSIP_Label_11f97760-406c-4300-9f6e-514d1600db4b_Enabled">
    <vt:lpwstr>true</vt:lpwstr>
  </property>
  <property fmtid="{D5CDD505-2E9C-101B-9397-08002B2CF9AE}" pid="4" name="MSIP_Label_11f97760-406c-4300-9f6e-514d1600db4b_SetDate">
    <vt:lpwstr>2020-07-10T10:29:21Z</vt:lpwstr>
  </property>
  <property fmtid="{D5CDD505-2E9C-101B-9397-08002B2CF9AE}" pid="5" name="MSIP_Label_11f97760-406c-4300-9f6e-514d1600db4b_Method">
    <vt:lpwstr>Privileged</vt:lpwstr>
  </property>
  <property fmtid="{D5CDD505-2E9C-101B-9397-08002B2CF9AE}" pid="6" name="MSIP_Label_11f97760-406c-4300-9f6e-514d1600db4b_Name">
    <vt:lpwstr>OFFICIAL - Public</vt:lpwstr>
  </property>
  <property fmtid="{D5CDD505-2E9C-101B-9397-08002B2CF9AE}" pid="7" name="MSIP_Label_11f97760-406c-4300-9f6e-514d1600db4b_SiteId">
    <vt:lpwstr>88b0aa06-5927-4bbb-a893-89cc2713ac82</vt:lpwstr>
  </property>
  <property fmtid="{D5CDD505-2E9C-101B-9397-08002B2CF9AE}" pid="8" name="MSIP_Label_11f97760-406c-4300-9f6e-514d1600db4b_ActionId">
    <vt:lpwstr>00965a35-c6eb-46c8-acbe-d9a9f126ace0</vt:lpwstr>
  </property>
  <property fmtid="{D5CDD505-2E9C-101B-9397-08002B2CF9AE}" pid="9" name="MSIP_Label_11f97760-406c-4300-9f6e-514d1600db4b_ContentBits">
    <vt:lpwstr>0</vt:lpwstr>
  </property>
</Properties>
</file>