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66C9"/>
    <a:srgbClr val="B25AF4"/>
    <a:srgbClr val="009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122" autoAdjust="0"/>
  </p:normalViewPr>
  <p:slideViewPr>
    <p:cSldViewPr snapToGrid="0">
      <p:cViewPr varScale="1">
        <p:scale>
          <a:sx n="103" d="100"/>
          <a:sy n="103" d="100"/>
        </p:scale>
        <p:origin x="13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546DF-B57B-43B9-A492-505EDF842A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0FD2E4-2AA8-4116-AABA-32DD2E68CD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59D47-FFD6-4C07-9748-0559C6411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D99F2-2BEA-40E2-B411-1E501C278107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FE0CE-3B0F-4C9A-BB2B-A262CBB1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A9AFA-CBA2-4EE4-9F99-93E3A4358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0A6C-A58E-4AD3-9AFA-C1CC8D19D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96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75EF7-620C-474B-BA8C-3654CC3E0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2253BE-3186-4051-B182-18902EFD21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F682C-C2CC-4148-B4C1-56B655D3F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D99F2-2BEA-40E2-B411-1E501C278107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B26FF-250C-48E8-80FD-756BD81A5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E49D7-FDBE-4977-A872-CCCFE2616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0A6C-A58E-4AD3-9AFA-C1CC8D19D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853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DFBF59-9465-4754-9B42-78BADCE3EE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9D1265-3DC8-4D8A-8272-DE10BF916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F8501-9E26-4BFA-A1A3-3AE6A7F59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D99F2-2BEA-40E2-B411-1E501C278107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139F9-2909-40E0-A2AA-D51C6CA6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A0AE22-B7E7-41EB-BFC8-1BADBA048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0A6C-A58E-4AD3-9AFA-C1CC8D19D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018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1185B-07FA-4867-A101-C07957924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EDDF4-922E-4066-B85D-76074D4E5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9591C-D343-476D-A422-B8E3A1968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D99F2-2BEA-40E2-B411-1E501C278107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BE816-38C6-45C0-9B07-15D2834D8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4D88A-E0B3-4517-A9F7-8961C891C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0A6C-A58E-4AD3-9AFA-C1CC8D19D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977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99BF9-CBBA-4F09-9E1A-AF9DE3539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CC9670-1DDF-4682-AF20-FE505A60B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28C9D-C756-4758-8CB3-53D537674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D99F2-2BEA-40E2-B411-1E501C278107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390A5-5696-403D-AD81-F724AAA15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26966-6C39-478E-901B-C3F71FB46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0A6C-A58E-4AD3-9AFA-C1CC8D19D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984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69A1A-C349-4E9C-9AE2-808C0A843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A064A-9368-4C4F-B30C-ABFDD0EA11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293AF3-6F4A-42D7-AFA0-7756285C2F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51C21F-0BD7-4FF4-AE0F-BBB0225BE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D99F2-2BEA-40E2-B411-1E501C278107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BE0E0-FE22-42D2-AA1D-9806380BC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64C6A0-C2B6-4F61-9755-8A83707E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0A6C-A58E-4AD3-9AFA-C1CC8D19D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067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C8BD3-955B-46A6-9D23-8E729D2E4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1D54AF-89D5-44ED-890D-D633F1E9C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D11E8F-1BF6-47B3-B73E-36BF5AA94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691A1A-1557-4A17-9569-30A76243EC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EC084F-176D-4174-A455-AFF055D781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3CB15B-00C2-4B4D-A4F8-6C466A9A4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D99F2-2BEA-40E2-B411-1E501C278107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35658-9116-4F7A-8E54-46E630C85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D4209B-6A96-4508-9C41-0E547251D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0A6C-A58E-4AD3-9AFA-C1CC8D19D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103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9B6E-F8E2-44A4-B881-B14ADB40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8D20D6-D3FB-4243-A74B-C8226CA64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D99F2-2BEA-40E2-B411-1E501C278107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496BA-053D-4DA0-AAC7-39160B8EB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366049-C4E1-4518-9D13-E0991B6AB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0A6C-A58E-4AD3-9AFA-C1CC8D19D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17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D1D314-1B40-4A71-9E40-6D856B7B7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D99F2-2BEA-40E2-B411-1E501C278107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04C297-0F98-4427-AA94-EC885C9A9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AFA6C5-9A70-4036-9020-1691A95DE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0A6C-A58E-4AD3-9AFA-C1CC8D19D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95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3BB67-59D9-46B6-AD2C-CAD50F19F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287E2-26CA-43CE-A290-DC10BEEC7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9732C9-FC56-43BB-8DF0-846C7328C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EB3A2D-830F-4EFB-90C7-1518514D2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D99F2-2BEA-40E2-B411-1E501C278107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9431AF-2912-4146-B76B-3ECB7B29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14ADF6-2320-485B-AEDA-C36FD2F11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0A6C-A58E-4AD3-9AFA-C1CC8D19D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521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6D6C0-99D9-453C-AEE0-BB1E93EF3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FE0ADB-B258-4890-8A73-5F692BA263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07AD73-FA36-410D-BE3D-4CFD05951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7EE771-464B-446B-A3CF-EDF2F6817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D99F2-2BEA-40E2-B411-1E501C278107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CE7473-DEEE-479F-AA2D-FB087E784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5FDD31-FC79-4602-BD64-A6306EFDA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0A6C-A58E-4AD3-9AFA-C1CC8D19D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02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A7D65D-5148-47F6-B046-1C65D495A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FD5E63-BD00-45FD-BBE8-ABFC5FD29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CEC2E-8E1B-45C4-BBBB-73C8784B5E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D99F2-2BEA-40E2-B411-1E501C278107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C813D-35EC-4B85-A882-21A4598832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9C6CE-4B36-4412-9802-FC986E04C8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40A6C-A58E-4AD3-9AFA-C1CC8D19D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854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F3EAF16-3724-4A44-9779-1500517295F3}"/>
              </a:ext>
            </a:extLst>
          </p:cNvPr>
          <p:cNvCxnSpPr>
            <a:cxnSpLocks/>
          </p:cNvCxnSpPr>
          <p:nvPr/>
        </p:nvCxnSpPr>
        <p:spPr>
          <a:xfrm>
            <a:off x="4155724" y="3594631"/>
            <a:ext cx="0" cy="526426"/>
          </a:xfrm>
          <a:prstGeom prst="line">
            <a:avLst/>
          </a:prstGeom>
          <a:ln w="666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5052A01-0014-4A4C-BD34-DBE1F95AC536}"/>
              </a:ext>
            </a:extLst>
          </p:cNvPr>
          <p:cNvCxnSpPr>
            <a:cxnSpLocks/>
          </p:cNvCxnSpPr>
          <p:nvPr/>
        </p:nvCxnSpPr>
        <p:spPr>
          <a:xfrm>
            <a:off x="6731655" y="603789"/>
            <a:ext cx="0" cy="750972"/>
          </a:xfrm>
          <a:prstGeom prst="line">
            <a:avLst/>
          </a:prstGeom>
          <a:ln w="666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483DB15-AD52-4590-BBB1-1BB126B61CB4}"/>
              </a:ext>
            </a:extLst>
          </p:cNvPr>
          <p:cNvCxnSpPr>
            <a:cxnSpLocks/>
          </p:cNvCxnSpPr>
          <p:nvPr/>
        </p:nvCxnSpPr>
        <p:spPr>
          <a:xfrm>
            <a:off x="4552812" y="618367"/>
            <a:ext cx="0" cy="852294"/>
          </a:xfrm>
          <a:prstGeom prst="line">
            <a:avLst/>
          </a:prstGeom>
          <a:ln w="666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EA947294-2691-4B08-8C69-1D928F507710}"/>
              </a:ext>
            </a:extLst>
          </p:cNvPr>
          <p:cNvCxnSpPr>
            <a:cxnSpLocks/>
          </p:cNvCxnSpPr>
          <p:nvPr/>
        </p:nvCxnSpPr>
        <p:spPr>
          <a:xfrm>
            <a:off x="7905743" y="3619257"/>
            <a:ext cx="0" cy="885515"/>
          </a:xfrm>
          <a:prstGeom prst="line">
            <a:avLst/>
          </a:prstGeom>
          <a:ln w="666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EBB59BC5-647D-4D3F-BE04-F537B3AAEE70}"/>
              </a:ext>
            </a:extLst>
          </p:cNvPr>
          <p:cNvCxnSpPr>
            <a:cxnSpLocks/>
          </p:cNvCxnSpPr>
          <p:nvPr/>
        </p:nvCxnSpPr>
        <p:spPr>
          <a:xfrm>
            <a:off x="9606340" y="3636302"/>
            <a:ext cx="0" cy="918329"/>
          </a:xfrm>
          <a:prstGeom prst="line">
            <a:avLst/>
          </a:prstGeom>
          <a:ln w="666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82BF32F-9DD0-41DD-A9BE-5B29F46AD86F}"/>
              </a:ext>
            </a:extLst>
          </p:cNvPr>
          <p:cNvCxnSpPr>
            <a:cxnSpLocks/>
          </p:cNvCxnSpPr>
          <p:nvPr/>
        </p:nvCxnSpPr>
        <p:spPr>
          <a:xfrm>
            <a:off x="11225562" y="3636302"/>
            <a:ext cx="2424" cy="935144"/>
          </a:xfrm>
          <a:prstGeom prst="line">
            <a:avLst/>
          </a:prstGeom>
          <a:ln w="666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C72CC19C-8D90-4AD5-9F79-CE6228DFC2B5}"/>
              </a:ext>
            </a:extLst>
          </p:cNvPr>
          <p:cNvCxnSpPr>
            <a:cxnSpLocks/>
          </p:cNvCxnSpPr>
          <p:nvPr/>
        </p:nvCxnSpPr>
        <p:spPr>
          <a:xfrm>
            <a:off x="6189482" y="3609213"/>
            <a:ext cx="0" cy="885515"/>
          </a:xfrm>
          <a:prstGeom prst="line">
            <a:avLst/>
          </a:prstGeom>
          <a:ln w="666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697C3FB-EE15-4427-8C62-035F26256F9D}"/>
              </a:ext>
            </a:extLst>
          </p:cNvPr>
          <p:cNvCxnSpPr>
            <a:cxnSpLocks/>
          </p:cNvCxnSpPr>
          <p:nvPr/>
        </p:nvCxnSpPr>
        <p:spPr>
          <a:xfrm flipH="1">
            <a:off x="331881" y="585433"/>
            <a:ext cx="11859209" cy="0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: Rounded Corners 117">
            <a:extLst>
              <a:ext uri="{FF2B5EF4-FFF2-40B4-BE49-F238E27FC236}">
                <a16:creationId xmlns:a16="http://schemas.microsoft.com/office/drawing/2014/main" id="{A3E597C7-7917-4F19-BE5F-BD7EC55BF040}"/>
              </a:ext>
            </a:extLst>
          </p:cNvPr>
          <p:cNvSpPr/>
          <p:nvPr/>
        </p:nvSpPr>
        <p:spPr>
          <a:xfrm>
            <a:off x="10537516" y="3851553"/>
            <a:ext cx="1414354" cy="1724170"/>
          </a:xfrm>
          <a:prstGeom prst="roundRect">
            <a:avLst/>
          </a:prstGeom>
          <a:solidFill>
            <a:srgbClr val="7030A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D0A30268-113F-4DE2-9A29-4A397ECFAC88}"/>
              </a:ext>
            </a:extLst>
          </p:cNvPr>
          <p:cNvSpPr/>
          <p:nvPr/>
        </p:nvSpPr>
        <p:spPr>
          <a:xfrm>
            <a:off x="5514120" y="3958120"/>
            <a:ext cx="1301390" cy="1358199"/>
          </a:xfrm>
          <a:prstGeom prst="roundRect">
            <a:avLst/>
          </a:prstGeom>
          <a:solidFill>
            <a:srgbClr val="7030A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08B5E13-6109-4514-8A8B-D135DA87197C}"/>
              </a:ext>
            </a:extLst>
          </p:cNvPr>
          <p:cNvCxnSpPr>
            <a:cxnSpLocks/>
          </p:cNvCxnSpPr>
          <p:nvPr/>
        </p:nvCxnSpPr>
        <p:spPr>
          <a:xfrm>
            <a:off x="919030" y="618367"/>
            <a:ext cx="0" cy="852294"/>
          </a:xfrm>
          <a:prstGeom prst="line">
            <a:avLst/>
          </a:prstGeom>
          <a:ln w="666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FFC288A-EB9A-4001-AB35-EBAA0937DEF7}"/>
              </a:ext>
            </a:extLst>
          </p:cNvPr>
          <p:cNvCxnSpPr>
            <a:cxnSpLocks/>
          </p:cNvCxnSpPr>
          <p:nvPr/>
        </p:nvCxnSpPr>
        <p:spPr>
          <a:xfrm flipH="1">
            <a:off x="92661" y="3619257"/>
            <a:ext cx="11859209" cy="0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0B6656F2-ECF1-4E91-B5EA-5C5F139A9668}"/>
              </a:ext>
            </a:extLst>
          </p:cNvPr>
          <p:cNvSpPr/>
          <p:nvPr/>
        </p:nvSpPr>
        <p:spPr>
          <a:xfrm>
            <a:off x="4784471" y="220991"/>
            <a:ext cx="2339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0" dirty="0">
                <a:latin typeface="Arial" panose="020B0604020202020204" pitchFamily="34" charset="0"/>
                <a:cs typeface="Arial" panose="020B0604020202020204" pitchFamily="34" charset="0"/>
              </a:rPr>
              <a:t>Key worker function  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4EFA720B-1B65-4C06-8B1E-8CA377A35520}"/>
              </a:ext>
            </a:extLst>
          </p:cNvPr>
          <p:cNvSpPr/>
          <p:nvPr/>
        </p:nvSpPr>
        <p:spPr>
          <a:xfrm>
            <a:off x="304389" y="1124532"/>
            <a:ext cx="1390623" cy="1482201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81996BC6-F23E-46DA-953E-862330A23CDE}"/>
              </a:ext>
            </a:extLst>
          </p:cNvPr>
          <p:cNvSpPr/>
          <p:nvPr/>
        </p:nvSpPr>
        <p:spPr>
          <a:xfrm>
            <a:off x="1982006" y="1009056"/>
            <a:ext cx="1546255" cy="214110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49D6AF3-1307-4A8F-B9AA-3DFC808C34ED}"/>
              </a:ext>
            </a:extLst>
          </p:cNvPr>
          <p:cNvCxnSpPr>
            <a:cxnSpLocks/>
          </p:cNvCxnSpPr>
          <p:nvPr/>
        </p:nvCxnSpPr>
        <p:spPr>
          <a:xfrm>
            <a:off x="2667777" y="585433"/>
            <a:ext cx="0" cy="787685"/>
          </a:xfrm>
          <a:prstGeom prst="line">
            <a:avLst/>
          </a:prstGeom>
          <a:ln w="666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FE915A62-DCBD-44AE-BF7A-D6D111533523}"/>
              </a:ext>
            </a:extLst>
          </p:cNvPr>
          <p:cNvSpPr/>
          <p:nvPr/>
        </p:nvSpPr>
        <p:spPr>
          <a:xfrm>
            <a:off x="6014717" y="1050994"/>
            <a:ext cx="1575663" cy="211248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Being Champions for Autism and Learning Disability.</a:t>
            </a:r>
          </a:p>
          <a:p>
            <a:pPr algn="ctr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lang="en-GB" sz="1100" dirty="0" err="1">
                <a:latin typeface="Arial" panose="020B0604020202020204" pitchFamily="34" charset="0"/>
                <a:cs typeface="Arial" panose="020B0604020202020204" pitchFamily="34" charset="0"/>
              </a:rPr>
              <a:t>upporting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colleagues to become autism aware and modelling strategies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C408A2F0-8372-4D89-B2CD-1CFE2FE13F92}"/>
              </a:ext>
            </a:extLst>
          </p:cNvPr>
          <p:cNvSpPr/>
          <p:nvPr/>
        </p:nvSpPr>
        <p:spPr>
          <a:xfrm>
            <a:off x="3821664" y="1099178"/>
            <a:ext cx="1471095" cy="1901772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Offering a flexible and person-centred approach.</a:t>
            </a:r>
          </a:p>
          <a:p>
            <a:pPr algn="ctr"/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Allowing young people to avoid de-escalation, crisis and re-admission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D6F2A0C-3933-458B-B214-9B58FAB342B6}"/>
              </a:ext>
            </a:extLst>
          </p:cNvPr>
          <p:cNvSpPr txBox="1"/>
          <p:nvPr/>
        </p:nvSpPr>
        <p:spPr>
          <a:xfrm>
            <a:off x="291710" y="1151975"/>
            <a:ext cx="143970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2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Advocating for the young persons voice to be heard and providing challenge on their behalf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8D08A9D0-E366-4F0B-B9DC-4E157E08F171}"/>
              </a:ext>
            </a:extLst>
          </p:cNvPr>
          <p:cNvSpPr/>
          <p:nvPr/>
        </p:nvSpPr>
        <p:spPr>
          <a:xfrm>
            <a:off x="8115113" y="801497"/>
            <a:ext cx="1408139" cy="2355572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2539BE8-7CE7-4ADB-A7A2-23BD784C4D90}"/>
              </a:ext>
            </a:extLst>
          </p:cNvPr>
          <p:cNvCxnSpPr>
            <a:cxnSpLocks/>
          </p:cNvCxnSpPr>
          <p:nvPr/>
        </p:nvCxnSpPr>
        <p:spPr>
          <a:xfrm>
            <a:off x="8788237" y="577849"/>
            <a:ext cx="0" cy="892812"/>
          </a:xfrm>
          <a:prstGeom prst="line">
            <a:avLst/>
          </a:prstGeom>
          <a:ln w="666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E1995EF7-2361-4058-B037-67E79AAE4860}"/>
              </a:ext>
            </a:extLst>
          </p:cNvPr>
          <p:cNvSpPr txBox="1"/>
          <p:nvPr/>
        </p:nvSpPr>
        <p:spPr>
          <a:xfrm>
            <a:off x="2032214" y="1128222"/>
            <a:ext cx="143402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 in their community as an alternative to admission. </a:t>
            </a:r>
          </a:p>
          <a:p>
            <a:pPr algn="ctr"/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Coordinating &amp;  advising on adjustments based on the young persons needs </a:t>
            </a:r>
            <a:r>
              <a:rPr lang="en-GB" dirty="0"/>
              <a:t>	</a:t>
            </a: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6B665DDB-8B41-4D59-BC2B-D7B7515FAA13}"/>
              </a:ext>
            </a:extLst>
          </p:cNvPr>
          <p:cNvSpPr/>
          <p:nvPr/>
        </p:nvSpPr>
        <p:spPr>
          <a:xfrm>
            <a:off x="10216800" y="814106"/>
            <a:ext cx="1545940" cy="172286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E35B4095-E302-4DAA-A626-4F38F22BAF89}"/>
              </a:ext>
            </a:extLst>
          </p:cNvPr>
          <p:cNvCxnSpPr>
            <a:cxnSpLocks/>
          </p:cNvCxnSpPr>
          <p:nvPr/>
        </p:nvCxnSpPr>
        <p:spPr>
          <a:xfrm>
            <a:off x="10985156" y="618367"/>
            <a:ext cx="0" cy="1302507"/>
          </a:xfrm>
          <a:prstGeom prst="line">
            <a:avLst/>
          </a:prstGeom>
          <a:ln w="666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A678223B-75CB-465D-AB44-2992DCF8D540}"/>
              </a:ext>
            </a:extLst>
          </p:cNvPr>
          <p:cNvSpPr txBox="1"/>
          <p:nvPr/>
        </p:nvSpPr>
        <p:spPr>
          <a:xfrm>
            <a:off x="8173138" y="966143"/>
            <a:ext cx="1230197" cy="195438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Encouraging independence and empowerment.</a:t>
            </a:r>
          </a:p>
          <a:p>
            <a:pPr algn="ctr"/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 young people to develop their own solutions and networks of support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84511DA-D9DD-4235-9DAD-D4DA8295682D}"/>
              </a:ext>
            </a:extLst>
          </p:cNvPr>
          <p:cNvSpPr/>
          <p:nvPr/>
        </p:nvSpPr>
        <p:spPr>
          <a:xfrm>
            <a:off x="56118" y="3233245"/>
            <a:ext cx="48511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Specialist </a:t>
            </a:r>
            <a:r>
              <a:rPr lang="en-GB" sz="1400" b="0" dirty="0">
                <a:latin typeface="Arial" panose="020B0604020202020204" pitchFamily="34" charset="0"/>
                <a:cs typeface="Arial" panose="020B0604020202020204" pitchFamily="34" charset="0"/>
              </a:rPr>
              <a:t>Key worker function – all of the above plus…  </a:t>
            </a:r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4A7A332B-BD3D-4130-9BFE-2A82BC6619B3}"/>
              </a:ext>
            </a:extLst>
          </p:cNvPr>
          <p:cNvSpPr/>
          <p:nvPr/>
        </p:nvSpPr>
        <p:spPr>
          <a:xfrm>
            <a:off x="86059" y="3990814"/>
            <a:ext cx="1479503" cy="1421469"/>
          </a:xfrm>
          <a:prstGeom prst="round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D3534599-9B10-4233-87E2-7EC2B3D0A9DB}"/>
              </a:ext>
            </a:extLst>
          </p:cNvPr>
          <p:cNvCxnSpPr>
            <a:cxnSpLocks/>
          </p:cNvCxnSpPr>
          <p:nvPr/>
        </p:nvCxnSpPr>
        <p:spPr>
          <a:xfrm>
            <a:off x="820273" y="3636302"/>
            <a:ext cx="0" cy="555255"/>
          </a:xfrm>
          <a:prstGeom prst="line">
            <a:avLst/>
          </a:prstGeom>
          <a:ln w="666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E5240A38-0C4B-4C7D-8627-841A92B229E1}"/>
              </a:ext>
            </a:extLst>
          </p:cNvPr>
          <p:cNvSpPr/>
          <p:nvPr/>
        </p:nvSpPr>
        <p:spPr>
          <a:xfrm>
            <a:off x="7162395" y="4020372"/>
            <a:ext cx="1452159" cy="1431160"/>
          </a:xfrm>
          <a:prstGeom prst="roundRect">
            <a:avLst/>
          </a:prstGeom>
          <a:solidFill>
            <a:srgbClr val="7030A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58B9E224-4831-4649-A1E0-4580CEE70589}"/>
              </a:ext>
            </a:extLst>
          </p:cNvPr>
          <p:cNvSpPr txBox="1"/>
          <p:nvPr/>
        </p:nvSpPr>
        <p:spPr>
          <a:xfrm>
            <a:off x="137986" y="3536173"/>
            <a:ext cx="1322811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GB" sz="1200" dirty="0">
              <a:solidFill>
                <a:schemeClr val="bg1"/>
              </a:solidFill>
            </a:endParaRPr>
          </a:p>
          <a:p>
            <a:endParaRPr lang="en-GB" sz="1200" dirty="0">
              <a:solidFill>
                <a:schemeClr val="bg1"/>
              </a:solidFill>
            </a:endParaRPr>
          </a:p>
          <a:p>
            <a:endParaRPr lang="en-GB" sz="1200" dirty="0">
              <a:solidFill>
                <a:schemeClr val="bg1"/>
              </a:solidFill>
            </a:endParaRPr>
          </a:p>
          <a:p>
            <a:pPr algn="ctr"/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accountability for the young person’s needs  within the system and CETR</a:t>
            </a:r>
          </a:p>
          <a:p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465F53E9-BCE5-477E-ABC3-2C63B038A866}"/>
              </a:ext>
            </a:extLst>
          </p:cNvPr>
          <p:cNvSpPr/>
          <p:nvPr/>
        </p:nvSpPr>
        <p:spPr>
          <a:xfrm>
            <a:off x="1734335" y="3888603"/>
            <a:ext cx="1479503" cy="1279398"/>
          </a:xfrm>
          <a:prstGeom prst="round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1DBDD7B7-D00E-48FB-BAD8-82EEC40014C5}"/>
              </a:ext>
            </a:extLst>
          </p:cNvPr>
          <p:cNvCxnSpPr>
            <a:cxnSpLocks/>
          </p:cNvCxnSpPr>
          <p:nvPr/>
        </p:nvCxnSpPr>
        <p:spPr>
          <a:xfrm>
            <a:off x="2474086" y="3636302"/>
            <a:ext cx="0" cy="526426"/>
          </a:xfrm>
          <a:prstGeom prst="line">
            <a:avLst/>
          </a:prstGeom>
          <a:ln w="666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5E1F4DE5-6CD3-479C-AB5F-87ABDA3C7EF5}"/>
              </a:ext>
            </a:extLst>
          </p:cNvPr>
          <p:cNvSpPr txBox="1"/>
          <p:nvPr/>
        </p:nvSpPr>
        <p:spPr>
          <a:xfrm>
            <a:off x="1852452" y="2712321"/>
            <a:ext cx="1260331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 algn="ctr"/>
            <a:r>
              <a:rPr lang="en-GB" dirty="0"/>
              <a:t> </a:t>
            </a:r>
          </a:p>
          <a:p>
            <a:endParaRPr lang="en-GB" dirty="0"/>
          </a:p>
          <a:p>
            <a:endParaRPr lang="en-GB" sz="1200" dirty="0">
              <a:solidFill>
                <a:schemeClr val="bg1"/>
              </a:solidFill>
            </a:endParaRPr>
          </a:p>
          <a:p>
            <a:endParaRPr lang="en-GB" sz="1200" dirty="0">
              <a:solidFill>
                <a:schemeClr val="bg1"/>
              </a:solidFill>
            </a:endParaRPr>
          </a:p>
          <a:p>
            <a:endParaRPr lang="en-GB" sz="1200" dirty="0">
              <a:solidFill>
                <a:schemeClr val="bg1"/>
              </a:solidFill>
            </a:endParaRPr>
          </a:p>
          <a:p>
            <a:pPr algn="ctr"/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Challenging systems and trouble-shooting obstacles</a:t>
            </a:r>
          </a:p>
          <a:p>
            <a:r>
              <a:rPr lang="en-GB" sz="1200" dirty="0"/>
              <a:t>	</a:t>
            </a:r>
          </a:p>
          <a:p>
            <a:endParaRPr lang="en-GB" dirty="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957EE20-585B-4F57-A066-6975063C7764}"/>
              </a:ext>
            </a:extLst>
          </p:cNvPr>
          <p:cNvSpPr txBox="1"/>
          <p:nvPr/>
        </p:nvSpPr>
        <p:spPr>
          <a:xfrm>
            <a:off x="5514120" y="2771179"/>
            <a:ext cx="1331835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 algn="ctr"/>
            <a:r>
              <a:rPr lang="en-GB" dirty="0"/>
              <a:t> </a:t>
            </a:r>
          </a:p>
          <a:p>
            <a:endParaRPr lang="en-GB" dirty="0"/>
          </a:p>
          <a:p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algn="ctr"/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To provide operational management to the Keyworker team</a:t>
            </a:r>
          </a:p>
          <a:p>
            <a:endParaRPr lang="en-GB" sz="2000" dirty="0"/>
          </a:p>
          <a:p>
            <a:r>
              <a:rPr lang="en-GB" dirty="0"/>
              <a:t>	</a:t>
            </a:r>
          </a:p>
          <a:p>
            <a:r>
              <a:rPr lang="en-GB" sz="1200" dirty="0"/>
              <a:t>	</a:t>
            </a:r>
          </a:p>
          <a:p>
            <a:endParaRPr lang="en-GB" dirty="0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74130120-7C51-4E41-B783-6D796D5FF93D}"/>
              </a:ext>
            </a:extLst>
          </p:cNvPr>
          <p:cNvSpPr/>
          <p:nvPr/>
        </p:nvSpPr>
        <p:spPr>
          <a:xfrm>
            <a:off x="7201354" y="3783391"/>
            <a:ext cx="1468629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sz="12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escalate risks/issues to the project via the operational delivery group</a:t>
            </a:r>
          </a:p>
        </p:txBody>
      </p:sp>
      <p:sp>
        <p:nvSpPr>
          <p:cNvPr id="115" name="Rectangle: Rounded Corners 114">
            <a:extLst>
              <a:ext uri="{FF2B5EF4-FFF2-40B4-BE49-F238E27FC236}">
                <a16:creationId xmlns:a16="http://schemas.microsoft.com/office/drawing/2014/main" id="{5BB2C343-C4E3-4E6D-849B-B57FDFB9672C}"/>
              </a:ext>
            </a:extLst>
          </p:cNvPr>
          <p:cNvSpPr/>
          <p:nvPr/>
        </p:nvSpPr>
        <p:spPr>
          <a:xfrm>
            <a:off x="8887389" y="3955229"/>
            <a:ext cx="1452159" cy="1508106"/>
          </a:xfrm>
          <a:prstGeom prst="roundRect">
            <a:avLst/>
          </a:prstGeom>
          <a:solidFill>
            <a:srgbClr val="7030A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A22D1C83-16A0-46C7-929A-00EF6DEF4731}"/>
              </a:ext>
            </a:extLst>
          </p:cNvPr>
          <p:cNvSpPr/>
          <p:nvPr/>
        </p:nvSpPr>
        <p:spPr>
          <a:xfrm>
            <a:off x="10696574" y="3261969"/>
            <a:ext cx="1187005" cy="24622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endParaRPr lang="en-GB" dirty="0">
              <a:solidFill>
                <a:srgbClr val="000000"/>
              </a:solidFill>
            </a:endParaRPr>
          </a:p>
          <a:p>
            <a:r>
              <a:rPr lang="en-GB" dirty="0">
                <a:solidFill>
                  <a:srgbClr val="000000"/>
                </a:solidFill>
              </a:rPr>
              <a:t> </a:t>
            </a:r>
          </a:p>
          <a:p>
            <a:endParaRPr lang="en-US" sz="1200" dirty="0">
              <a:solidFill>
                <a:schemeClr val="bg1"/>
              </a:solidFill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monitor referrals, case loads, outcomes of the project team and feed into the evaluation reports </a:t>
            </a:r>
          </a:p>
          <a:p>
            <a:r>
              <a:rPr lang="en-GB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3D7F1C79-223B-4608-83BF-181A2EFC3509}"/>
              </a:ext>
            </a:extLst>
          </p:cNvPr>
          <p:cNvSpPr/>
          <p:nvPr/>
        </p:nvSpPr>
        <p:spPr>
          <a:xfrm>
            <a:off x="9005507" y="3642088"/>
            <a:ext cx="1452158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000000"/>
              </a:solidFill>
              <a:latin typeface="Symbol" panose="05050102010706020507" pitchFamily="18" charset="2"/>
            </a:endParaRPr>
          </a:p>
          <a:p>
            <a:endParaRPr lang="en-GB" sz="1200" dirty="0">
              <a:solidFill>
                <a:schemeClr val="bg1"/>
              </a:solidFill>
              <a:latin typeface="Symbol" panose="05050102010706020507" pitchFamily="18" charset="2"/>
            </a:endParaRPr>
          </a:p>
          <a:p>
            <a:endParaRPr lang="en-US" sz="1200" dirty="0">
              <a:solidFill>
                <a:schemeClr val="bg1"/>
              </a:solidFill>
            </a:endParaRPr>
          </a:p>
          <a:p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 capacity and demand in collaboration with the operational delivery group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b="0" i="0" u="none" strike="noStrike" baseline="0" dirty="0">
                <a:solidFill>
                  <a:schemeClr val="bg1"/>
                </a:solidFill>
              </a:rPr>
              <a:t>	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94D6DD-D08E-4E04-B90A-A1BCF21AAE8E}"/>
              </a:ext>
            </a:extLst>
          </p:cNvPr>
          <p:cNvSpPr txBox="1"/>
          <p:nvPr/>
        </p:nvSpPr>
        <p:spPr>
          <a:xfrm>
            <a:off x="10354255" y="899336"/>
            <a:ext cx="1331871" cy="143847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Providing navigation &amp; support to access the right help at the right time across complex systems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6516818-74B8-4EAB-9182-6F6491DC4522}"/>
              </a:ext>
            </a:extLst>
          </p:cNvPr>
          <p:cNvSpPr/>
          <p:nvPr/>
        </p:nvSpPr>
        <p:spPr>
          <a:xfrm>
            <a:off x="3439302" y="3907068"/>
            <a:ext cx="1432845" cy="1208754"/>
          </a:xfrm>
          <a:prstGeom prst="round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C1E66F-7DDC-4190-82EA-C88098EF4E68}"/>
              </a:ext>
            </a:extLst>
          </p:cNvPr>
          <p:cNvSpPr txBox="1"/>
          <p:nvPr/>
        </p:nvSpPr>
        <p:spPr>
          <a:xfrm>
            <a:off x="3513751" y="4020372"/>
            <a:ext cx="133183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 access to  the right  community services to  meet individual needs 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3D3CB60-A3A2-4142-8241-0FB629D10794}"/>
              </a:ext>
            </a:extLst>
          </p:cNvPr>
          <p:cNvSpPr/>
          <p:nvPr/>
        </p:nvSpPr>
        <p:spPr>
          <a:xfrm>
            <a:off x="5997459" y="3259386"/>
            <a:ext cx="47283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Team Leader role… </a:t>
            </a:r>
            <a:endParaRPr lang="en-GB" sz="1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66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>
            <a:extLst>
              <a:ext uri="{FF2B5EF4-FFF2-40B4-BE49-F238E27FC236}">
                <a16:creationId xmlns:a16="http://schemas.microsoft.com/office/drawing/2014/main" id="{E355BDD1-5A90-487F-B2B2-C42DA9878043}"/>
              </a:ext>
            </a:extLst>
          </p:cNvPr>
          <p:cNvSpPr/>
          <p:nvPr/>
        </p:nvSpPr>
        <p:spPr>
          <a:xfrm>
            <a:off x="9276716" y="5137767"/>
            <a:ext cx="1171405" cy="1242901"/>
          </a:xfrm>
          <a:prstGeom prst="ellipse">
            <a:avLst/>
          </a:prstGeom>
          <a:solidFill>
            <a:srgbClr val="00963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1A3DAE1E-02AD-4BE4-852E-B4949285F693}"/>
              </a:ext>
            </a:extLst>
          </p:cNvPr>
          <p:cNvSpPr/>
          <p:nvPr/>
        </p:nvSpPr>
        <p:spPr>
          <a:xfrm>
            <a:off x="1448859" y="5092887"/>
            <a:ext cx="1353171" cy="1430660"/>
          </a:xfrm>
          <a:prstGeom prst="ellipse">
            <a:avLst/>
          </a:prstGeom>
          <a:solidFill>
            <a:srgbClr val="00963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D3047AF0-EA36-406D-AC69-CEB622DB0F2B}"/>
              </a:ext>
            </a:extLst>
          </p:cNvPr>
          <p:cNvSpPr/>
          <p:nvPr/>
        </p:nvSpPr>
        <p:spPr>
          <a:xfrm>
            <a:off x="10006840" y="3428999"/>
            <a:ext cx="1171405" cy="1242901"/>
          </a:xfrm>
          <a:prstGeom prst="ellipse">
            <a:avLst/>
          </a:prstGeom>
          <a:solidFill>
            <a:srgbClr val="00963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CF42DBD-215B-40E8-A5A1-C8173EB617A1}"/>
              </a:ext>
            </a:extLst>
          </p:cNvPr>
          <p:cNvSpPr/>
          <p:nvPr/>
        </p:nvSpPr>
        <p:spPr>
          <a:xfrm>
            <a:off x="10152884" y="1747916"/>
            <a:ext cx="1171405" cy="1242901"/>
          </a:xfrm>
          <a:prstGeom prst="ellipse">
            <a:avLst/>
          </a:prstGeom>
          <a:solidFill>
            <a:srgbClr val="00963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F596C138-7D8D-4960-9F32-66370E8D5C54}"/>
              </a:ext>
            </a:extLst>
          </p:cNvPr>
          <p:cNvSpPr/>
          <p:nvPr/>
        </p:nvSpPr>
        <p:spPr>
          <a:xfrm>
            <a:off x="9779496" y="176769"/>
            <a:ext cx="1171405" cy="1242901"/>
          </a:xfrm>
          <a:prstGeom prst="ellipse">
            <a:avLst/>
          </a:prstGeom>
          <a:solidFill>
            <a:srgbClr val="00963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4E6C4740-A90C-4F23-A10A-255FBE2F3D8E}"/>
              </a:ext>
            </a:extLst>
          </p:cNvPr>
          <p:cNvSpPr/>
          <p:nvPr/>
        </p:nvSpPr>
        <p:spPr>
          <a:xfrm>
            <a:off x="398283" y="3648207"/>
            <a:ext cx="1171405" cy="1242901"/>
          </a:xfrm>
          <a:prstGeom prst="ellipse">
            <a:avLst/>
          </a:prstGeom>
          <a:solidFill>
            <a:srgbClr val="00963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E825228E-C08E-44F8-955F-D603DD71A707}"/>
              </a:ext>
            </a:extLst>
          </p:cNvPr>
          <p:cNvSpPr/>
          <p:nvPr/>
        </p:nvSpPr>
        <p:spPr>
          <a:xfrm>
            <a:off x="1014728" y="219073"/>
            <a:ext cx="1171405" cy="1154990"/>
          </a:xfrm>
          <a:prstGeom prst="ellipse">
            <a:avLst/>
          </a:prstGeom>
          <a:solidFill>
            <a:srgbClr val="00963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E946FBC-AAB1-4271-93A0-4E4BEF181E5A}"/>
              </a:ext>
            </a:extLst>
          </p:cNvPr>
          <p:cNvSpPr/>
          <p:nvPr/>
        </p:nvSpPr>
        <p:spPr>
          <a:xfrm>
            <a:off x="4522637" y="278041"/>
            <a:ext cx="5399860" cy="5255694"/>
          </a:xfrm>
          <a:prstGeom prst="ellipse">
            <a:avLst/>
          </a:prstGeom>
          <a:solidFill>
            <a:srgbClr val="7030A0">
              <a:alpha val="8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EB9347E-5800-4F1E-8A40-C36509FBB0E1}"/>
              </a:ext>
            </a:extLst>
          </p:cNvPr>
          <p:cNvSpPr/>
          <p:nvPr/>
        </p:nvSpPr>
        <p:spPr>
          <a:xfrm>
            <a:off x="1558297" y="375328"/>
            <a:ext cx="5430962" cy="5255694"/>
          </a:xfrm>
          <a:prstGeom prst="ellipse">
            <a:avLst/>
          </a:prstGeom>
          <a:solidFill>
            <a:srgbClr val="002060">
              <a:alpha val="86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135D02-B638-4E89-92B3-BB1303B44144}"/>
              </a:ext>
            </a:extLst>
          </p:cNvPr>
          <p:cNvSpPr txBox="1"/>
          <p:nvPr/>
        </p:nvSpPr>
        <p:spPr>
          <a:xfrm>
            <a:off x="7255865" y="1784802"/>
            <a:ext cx="223469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Leader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</a:p>
          <a:p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 and issues</a:t>
            </a:r>
          </a:p>
          <a:p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</a:p>
          <a:p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</a:p>
          <a:p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B024DD-8F46-415F-8C6C-7A90AE496B69}"/>
              </a:ext>
            </a:extLst>
          </p:cNvPr>
          <p:cNvSpPr txBox="1"/>
          <p:nvPr/>
        </p:nvSpPr>
        <p:spPr>
          <a:xfrm>
            <a:off x="2286616" y="1747916"/>
            <a:ext cx="234198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Worker Function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Navigation and Coordination</a:t>
            </a:r>
          </a:p>
          <a:p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at home and in the community as an alternative to admission</a:t>
            </a:r>
          </a:p>
          <a:p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Champion of Autism</a:t>
            </a:r>
          </a:p>
          <a:p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Flexible and person-centred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Independence and Empowerment</a:t>
            </a:r>
          </a:p>
          <a:p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my voice</a:t>
            </a:r>
          </a:p>
          <a:p>
            <a:pPr marL="285750" indent="-285750">
              <a:buFontTx/>
              <a:buChar char="-"/>
            </a:pPr>
            <a:endParaRPr lang="en-GB" sz="1800" dirty="0"/>
          </a:p>
          <a:p>
            <a:pPr marL="285750" indent="-285750">
              <a:buFontTx/>
              <a:buChar char="-"/>
            </a:pPr>
            <a:endParaRPr lang="en-GB" sz="1800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endParaRPr lang="en-GB" dirty="0"/>
          </a:p>
        </p:txBody>
      </p:sp>
      <p:sp>
        <p:nvSpPr>
          <p:cNvPr id="23" name="Oval 4">
            <a:extLst>
              <a:ext uri="{FF2B5EF4-FFF2-40B4-BE49-F238E27FC236}">
                <a16:creationId xmlns:a16="http://schemas.microsoft.com/office/drawing/2014/main" id="{DEC897E1-765D-4915-83E3-8DA233C70DC8}"/>
              </a:ext>
            </a:extLst>
          </p:cNvPr>
          <p:cNvSpPr txBox="1"/>
          <p:nvPr/>
        </p:nvSpPr>
        <p:spPr>
          <a:xfrm>
            <a:off x="1173434" y="486318"/>
            <a:ext cx="802770" cy="62049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lvl="0" indent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100" kern="1200" dirty="0">
                <a:latin typeface="Arial" panose="020B0604020202020204" pitchFamily="34" charset="0"/>
                <a:cs typeface="Arial" panose="020B0604020202020204" pitchFamily="34" charset="0"/>
              </a:rPr>
              <a:t>Intensive Support Services  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B90ACEF-BE40-49A3-AD6F-F0968751BEF8}"/>
              </a:ext>
            </a:extLst>
          </p:cNvPr>
          <p:cNvGrpSpPr/>
          <p:nvPr/>
        </p:nvGrpSpPr>
        <p:grpSpPr>
          <a:xfrm>
            <a:off x="322374" y="1699356"/>
            <a:ext cx="1171405" cy="1291461"/>
            <a:chOff x="931890" y="1220073"/>
            <a:chExt cx="588710" cy="647738"/>
          </a:xfrm>
          <a:solidFill>
            <a:srgbClr val="009639"/>
          </a:solidFill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74849D30-6876-4552-B45F-E951849037E1}"/>
                </a:ext>
              </a:extLst>
            </p:cNvPr>
            <p:cNvSpPr/>
            <p:nvPr/>
          </p:nvSpPr>
          <p:spPr>
            <a:xfrm>
              <a:off x="931890" y="1220073"/>
              <a:ext cx="588710" cy="647738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Oval 4">
              <a:extLst>
                <a:ext uri="{FF2B5EF4-FFF2-40B4-BE49-F238E27FC236}">
                  <a16:creationId xmlns:a16="http://schemas.microsoft.com/office/drawing/2014/main" id="{375BC23F-8F43-4E53-9E0F-FC940A8A2CA2}"/>
                </a:ext>
              </a:extLst>
            </p:cNvPr>
            <p:cNvSpPr txBox="1"/>
            <p:nvPr/>
          </p:nvSpPr>
          <p:spPr>
            <a:xfrm>
              <a:off x="1016405" y="1381201"/>
              <a:ext cx="398132" cy="34983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lvl="0" indent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1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CW MIND Community Autism Support Services</a:t>
              </a:r>
            </a:p>
          </p:txBody>
        </p:sp>
      </p:grpSp>
      <p:sp>
        <p:nvSpPr>
          <p:cNvPr id="33" name="Oval 4">
            <a:extLst>
              <a:ext uri="{FF2B5EF4-FFF2-40B4-BE49-F238E27FC236}">
                <a16:creationId xmlns:a16="http://schemas.microsoft.com/office/drawing/2014/main" id="{A180ABE3-090C-4C95-AE2D-6C1066D3E84B}"/>
              </a:ext>
            </a:extLst>
          </p:cNvPr>
          <p:cNvSpPr txBox="1"/>
          <p:nvPr/>
        </p:nvSpPr>
        <p:spPr>
          <a:xfrm>
            <a:off x="605212" y="3991875"/>
            <a:ext cx="746609" cy="5749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lvl="0" indent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100" kern="1200" dirty="0">
                <a:latin typeface="Arial" panose="020B0604020202020204" pitchFamily="34" charset="0"/>
                <a:cs typeface="Arial" panose="020B0604020202020204" pitchFamily="34" charset="0"/>
              </a:rPr>
              <a:t>Crisis &amp; Home Treatment Team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4693A8E-0609-42E1-B992-AEEFC003386B}"/>
              </a:ext>
            </a:extLst>
          </p:cNvPr>
          <p:cNvSpPr txBox="1"/>
          <p:nvPr/>
        </p:nvSpPr>
        <p:spPr>
          <a:xfrm>
            <a:off x="4637048" y="1751504"/>
            <a:ext cx="2186879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Specialist Key Worker Function</a:t>
            </a: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responsibilities relating to CETR accountabilities and reporting</a:t>
            </a: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responsibilities re challenging and troubleshooting on behalf of the young person</a:t>
            </a:r>
          </a:p>
          <a:p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</p:txBody>
      </p:sp>
      <p:sp>
        <p:nvSpPr>
          <p:cNvPr id="24" name="Oval 4">
            <a:extLst>
              <a:ext uri="{FF2B5EF4-FFF2-40B4-BE49-F238E27FC236}">
                <a16:creationId xmlns:a16="http://schemas.microsoft.com/office/drawing/2014/main" id="{EAF3C47B-C008-4908-ABDE-C8693658CB87}"/>
              </a:ext>
            </a:extLst>
          </p:cNvPr>
          <p:cNvSpPr txBox="1"/>
          <p:nvPr/>
        </p:nvSpPr>
        <p:spPr>
          <a:xfrm>
            <a:off x="9979840" y="450083"/>
            <a:ext cx="770718" cy="619641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marR="0" lvl="0" indent="0" algn="ctr" defTabSz="2667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Educational Psychology</a:t>
            </a:r>
          </a:p>
        </p:txBody>
      </p:sp>
      <p:sp>
        <p:nvSpPr>
          <p:cNvPr id="30" name="Oval 4">
            <a:extLst>
              <a:ext uri="{FF2B5EF4-FFF2-40B4-BE49-F238E27FC236}">
                <a16:creationId xmlns:a16="http://schemas.microsoft.com/office/drawing/2014/main" id="{BE912A0B-6EC0-4B12-8B0B-54D02305AEC2}"/>
              </a:ext>
            </a:extLst>
          </p:cNvPr>
          <p:cNvSpPr txBox="1"/>
          <p:nvPr/>
        </p:nvSpPr>
        <p:spPr>
          <a:xfrm>
            <a:off x="10428445" y="2161226"/>
            <a:ext cx="681953" cy="416280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marR="0" lvl="0" indent="0" algn="ctr" defTabSz="2667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Education Services </a:t>
            </a:r>
          </a:p>
        </p:txBody>
      </p:sp>
      <p:sp>
        <p:nvSpPr>
          <p:cNvPr id="36" name="Oval 4">
            <a:extLst>
              <a:ext uri="{FF2B5EF4-FFF2-40B4-BE49-F238E27FC236}">
                <a16:creationId xmlns:a16="http://schemas.microsoft.com/office/drawing/2014/main" id="{98265A11-9087-4CAE-A5C4-18D153AF20C7}"/>
              </a:ext>
            </a:extLst>
          </p:cNvPr>
          <p:cNvSpPr txBox="1"/>
          <p:nvPr/>
        </p:nvSpPr>
        <p:spPr>
          <a:xfrm>
            <a:off x="10220683" y="3719654"/>
            <a:ext cx="743718" cy="661589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Acute Mental Health Services (children &amp; adults)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val 4">
            <a:extLst>
              <a:ext uri="{FF2B5EF4-FFF2-40B4-BE49-F238E27FC236}">
                <a16:creationId xmlns:a16="http://schemas.microsoft.com/office/drawing/2014/main" id="{40971260-DBDE-4D7C-8673-7E5AE2AF285F}"/>
              </a:ext>
            </a:extLst>
          </p:cNvPr>
          <p:cNvSpPr txBox="1"/>
          <p:nvPr/>
        </p:nvSpPr>
        <p:spPr>
          <a:xfrm>
            <a:off x="1735267" y="5600077"/>
            <a:ext cx="819437" cy="416280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Specialist Community Mental Health (children and adults) 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val 4">
            <a:extLst>
              <a:ext uri="{FF2B5EF4-FFF2-40B4-BE49-F238E27FC236}">
                <a16:creationId xmlns:a16="http://schemas.microsoft.com/office/drawing/2014/main" id="{B3B57D3F-9967-44EF-8401-EE1B2C6A5795}"/>
              </a:ext>
            </a:extLst>
          </p:cNvPr>
          <p:cNvSpPr txBox="1"/>
          <p:nvPr/>
        </p:nvSpPr>
        <p:spPr>
          <a:xfrm>
            <a:off x="9490559" y="5405058"/>
            <a:ext cx="743718" cy="661589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marR="0" lvl="0" indent="0" algn="ctr" defTabSz="2667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Social Care </a:t>
            </a:r>
          </a:p>
        </p:txBody>
      </p:sp>
    </p:spTree>
    <p:extLst>
      <p:ext uri="{BB962C8B-B14F-4D97-AF65-F5344CB8AC3E}">
        <p14:creationId xmlns:p14="http://schemas.microsoft.com/office/powerpoint/2010/main" val="320373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311</Words>
  <Application>Microsoft Office PowerPoint</Application>
  <PresentationFormat>Widescreen</PresentationFormat>
  <Paragraphs>92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worker function</dc:title>
  <dc:creator>Goredema Queenie (05A) NHS Coventry &amp; Rugby CCG</dc:creator>
  <cp:lastModifiedBy>Goredema Queenie (05A) NHS Coventry &amp; Rugby CCG</cp:lastModifiedBy>
  <cp:revision>66</cp:revision>
  <dcterms:created xsi:type="dcterms:W3CDTF">2020-12-15T11:58:32Z</dcterms:created>
  <dcterms:modified xsi:type="dcterms:W3CDTF">2021-01-28T11:07:01Z</dcterms:modified>
</cp:coreProperties>
</file>