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538" r:id="rId5"/>
    <p:sldId id="539" r:id="rId6"/>
    <p:sldId id="540" r:id="rId7"/>
    <p:sldId id="541" r:id="rId8"/>
    <p:sldId id="542" r:id="rId9"/>
    <p:sldId id="543" r:id="rId10"/>
    <p:sldId id="54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4DE"/>
    <a:srgbClr val="95D484"/>
    <a:srgbClr val="EEEEEE"/>
    <a:srgbClr val="9437FF"/>
    <a:srgbClr val="0432FF"/>
    <a:srgbClr val="D883FF"/>
    <a:srgbClr val="FF40FF"/>
    <a:srgbClr val="DFF0D5"/>
    <a:srgbClr val="094E99"/>
    <a:srgbClr val="0A519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00"/>
    <p:restoredTop sz="92097" autoAdjust="0"/>
  </p:normalViewPr>
  <p:slideViewPr>
    <p:cSldViewPr snapToGrid="0" snapToObjects="1">
      <p:cViewPr varScale="1">
        <p:scale>
          <a:sx n="98" d="100"/>
          <a:sy n="98" d="100"/>
        </p:scale>
        <p:origin x="81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1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3E110F-429A-4269-95F9-2F71E9667D58}"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GB"/>
        </a:p>
      </dgm:t>
    </dgm:pt>
    <dgm:pt modelId="{C7E15DEC-B716-4AEC-9E0E-F676BB29A11B}">
      <dgm:prSet phldrT="[Text]"/>
      <dgm:spPr>
        <a:solidFill>
          <a:srgbClr val="92D050"/>
        </a:solidFill>
      </dgm:spPr>
      <dgm:t>
        <a:bodyPr/>
        <a:lstStyle/>
        <a:p>
          <a:r>
            <a:rPr lang="en-GB"/>
            <a:t>Detail</a:t>
          </a:r>
        </a:p>
      </dgm:t>
    </dgm:pt>
    <dgm:pt modelId="{8A675DE0-7F54-4387-9C98-AEF2F86E40CF}" type="parTrans" cxnId="{5AD8E1E2-D9B6-48D5-85EF-C37691F9BFF4}">
      <dgm:prSet/>
      <dgm:spPr/>
      <dgm:t>
        <a:bodyPr/>
        <a:lstStyle/>
        <a:p>
          <a:endParaRPr lang="en-GB"/>
        </a:p>
      </dgm:t>
    </dgm:pt>
    <dgm:pt modelId="{CFF7C460-9B72-4AAE-85EF-0400869EA01F}" type="sibTrans" cxnId="{5AD8E1E2-D9B6-48D5-85EF-C37691F9BFF4}">
      <dgm:prSet/>
      <dgm:spPr/>
      <dgm:t>
        <a:bodyPr/>
        <a:lstStyle/>
        <a:p>
          <a:endParaRPr lang="en-GB"/>
        </a:p>
      </dgm:t>
    </dgm:pt>
    <dgm:pt modelId="{DED41737-CA24-4DB9-87C1-9E1D306F98FE}">
      <dgm:prSet phldrT="[Text]" custT="1"/>
      <dgm:spPr/>
      <dgm:t>
        <a:bodyPr/>
        <a:lstStyle/>
        <a:p>
          <a:r>
            <a:rPr lang="en-GB" sz="1400">
              <a:solidFill>
                <a:schemeClr val="tx1"/>
              </a:solidFill>
            </a:rPr>
            <a:t>Describe the processing in detail.</a:t>
          </a:r>
        </a:p>
      </dgm:t>
    </dgm:pt>
    <dgm:pt modelId="{2F3617D5-DE92-48A4-B349-DDBBAC552ED9}" type="parTrans" cxnId="{B32F2BB5-7B6E-4975-983D-D6671A4434E0}">
      <dgm:prSet/>
      <dgm:spPr/>
      <dgm:t>
        <a:bodyPr/>
        <a:lstStyle/>
        <a:p>
          <a:endParaRPr lang="en-GB"/>
        </a:p>
      </dgm:t>
    </dgm:pt>
    <dgm:pt modelId="{FD4ADA8F-F33F-428C-873E-F9EC19284EBD}" type="sibTrans" cxnId="{B32F2BB5-7B6E-4975-983D-D6671A4434E0}">
      <dgm:prSet/>
      <dgm:spPr/>
      <dgm:t>
        <a:bodyPr/>
        <a:lstStyle/>
        <a:p>
          <a:endParaRPr lang="en-GB"/>
        </a:p>
      </dgm:t>
    </dgm:pt>
    <dgm:pt modelId="{92641151-A25F-4FB4-8336-4A1F1B763DE6}">
      <dgm:prSet phldrT="[Text]"/>
      <dgm:spPr>
        <a:solidFill>
          <a:schemeClr val="accent1"/>
        </a:solidFill>
      </dgm:spPr>
      <dgm:t>
        <a:bodyPr/>
        <a:lstStyle/>
        <a:p>
          <a:r>
            <a:rPr lang="en-GB"/>
            <a:t>Purpose</a:t>
          </a:r>
        </a:p>
      </dgm:t>
    </dgm:pt>
    <dgm:pt modelId="{E8D7D9D1-BAD4-4BF2-8AC7-BDB4D9F3F13F}" type="parTrans" cxnId="{9AE25076-7EF9-4CA5-8A8C-5E6D1DED1815}">
      <dgm:prSet/>
      <dgm:spPr/>
      <dgm:t>
        <a:bodyPr/>
        <a:lstStyle/>
        <a:p>
          <a:endParaRPr lang="en-GB"/>
        </a:p>
      </dgm:t>
    </dgm:pt>
    <dgm:pt modelId="{46EE4531-2246-4D9F-8A39-E06A34C2B679}" type="sibTrans" cxnId="{9AE25076-7EF9-4CA5-8A8C-5E6D1DED1815}">
      <dgm:prSet/>
      <dgm:spPr/>
      <dgm:t>
        <a:bodyPr/>
        <a:lstStyle/>
        <a:p>
          <a:endParaRPr lang="en-GB"/>
        </a:p>
      </dgm:t>
    </dgm:pt>
    <dgm:pt modelId="{4B8E0CE8-CA51-4C70-B562-696C057ACE6D}">
      <dgm:prSet phldrT="[Text]" custT="1"/>
      <dgm:spPr/>
      <dgm:t>
        <a:bodyPr/>
        <a:lstStyle/>
        <a:p>
          <a:r>
            <a:rPr lang="en-GB" sz="1200">
              <a:solidFill>
                <a:schemeClr val="tx1"/>
              </a:solidFill>
            </a:rPr>
            <a:t>Your purpose is clear; you have an obligation to ensure the continuity of education in the even children cannot attend school due to Covid-19. To implement this, schools will be required to share data with their chosen learning platform. However, you need to ask, is this a proportionate way to achieve the purpose? </a:t>
          </a:r>
        </a:p>
      </dgm:t>
    </dgm:pt>
    <dgm:pt modelId="{13A1E17B-6801-4805-8D1A-AF3A3D3D3E84}" type="parTrans" cxnId="{9AFD8F68-539C-452C-B373-2358ADADC6DE}">
      <dgm:prSet/>
      <dgm:spPr/>
      <dgm:t>
        <a:bodyPr/>
        <a:lstStyle/>
        <a:p>
          <a:endParaRPr lang="en-GB"/>
        </a:p>
      </dgm:t>
    </dgm:pt>
    <dgm:pt modelId="{D4D51AB8-D45D-4234-B340-75CA195EA0D5}" type="sibTrans" cxnId="{9AFD8F68-539C-452C-B373-2358ADADC6DE}">
      <dgm:prSet/>
      <dgm:spPr/>
      <dgm:t>
        <a:bodyPr/>
        <a:lstStyle/>
        <a:p>
          <a:endParaRPr lang="en-GB"/>
        </a:p>
      </dgm:t>
    </dgm:pt>
    <dgm:pt modelId="{B813A89F-69E0-4863-95D5-BC1581D7F57D}">
      <dgm:prSet phldrT="[Text]"/>
      <dgm:spPr>
        <a:solidFill>
          <a:srgbClr val="009E00"/>
        </a:solidFill>
      </dgm:spPr>
      <dgm:t>
        <a:bodyPr/>
        <a:lstStyle/>
        <a:p>
          <a:r>
            <a:rPr lang="en-GB"/>
            <a:t>Risks</a:t>
          </a:r>
        </a:p>
      </dgm:t>
    </dgm:pt>
    <dgm:pt modelId="{56DAFB28-56D9-467A-9F0F-8969A4CA4856}" type="parTrans" cxnId="{9E14ACAD-4C34-4F3D-9D8A-0C9D49AE077C}">
      <dgm:prSet/>
      <dgm:spPr/>
      <dgm:t>
        <a:bodyPr/>
        <a:lstStyle/>
        <a:p>
          <a:endParaRPr lang="en-GB"/>
        </a:p>
      </dgm:t>
    </dgm:pt>
    <dgm:pt modelId="{987C987A-33E8-4D1D-8CD1-7F455F9B2C19}" type="sibTrans" cxnId="{9E14ACAD-4C34-4F3D-9D8A-0C9D49AE077C}">
      <dgm:prSet/>
      <dgm:spPr/>
      <dgm:t>
        <a:bodyPr/>
        <a:lstStyle/>
        <a:p>
          <a:endParaRPr lang="en-GB"/>
        </a:p>
      </dgm:t>
    </dgm:pt>
    <dgm:pt modelId="{717E9677-41FE-4B9D-8532-9A0D93C86A72}">
      <dgm:prSet phldrT="[Text]" custT="1"/>
      <dgm:spPr/>
      <dgm:t>
        <a:bodyPr/>
        <a:lstStyle/>
        <a:p>
          <a:r>
            <a:rPr lang="en-GB" sz="1200">
              <a:solidFill>
                <a:schemeClr val="tx1"/>
              </a:solidFill>
            </a:rPr>
            <a:t>Will you be able to support individuals rights? e.g. if you are recording live lessons, how will you manage any subject access request for a copy of the recording? have you considered how you will inform individuals to ensure you are supporting the right to be informed? what will you do if you receive an objection?</a:t>
          </a:r>
        </a:p>
        <a:p>
          <a:r>
            <a:rPr lang="en-GB" sz="1200">
              <a:solidFill>
                <a:schemeClr val="tx1"/>
              </a:solidFill>
            </a:rPr>
            <a:t>What are the potential data breaches? e.g. loss of data or data used outside the scope for which it is intended. What would the consequences be if a data breach occurred? </a:t>
          </a:r>
        </a:p>
        <a:p>
          <a:r>
            <a:rPr lang="en-GB" sz="1200">
              <a:solidFill>
                <a:schemeClr val="tx1"/>
              </a:solidFill>
            </a:rPr>
            <a:t>How can you mitigate those risks?</a:t>
          </a:r>
        </a:p>
        <a:p>
          <a:r>
            <a:rPr lang="en-GB" sz="1200">
              <a:solidFill>
                <a:schemeClr val="tx1"/>
              </a:solidFill>
            </a:rPr>
            <a:t>What security measures are in place?</a:t>
          </a:r>
        </a:p>
        <a:p>
          <a:r>
            <a:rPr lang="en-GB" sz="1200">
              <a:solidFill>
                <a:schemeClr val="tx1"/>
              </a:solidFill>
            </a:rPr>
            <a:t>Does the overall purpose outweigh any identified risk to the individuals?</a:t>
          </a:r>
        </a:p>
        <a:p>
          <a:endParaRPr lang="en-GB" sz="1200"/>
        </a:p>
      </dgm:t>
    </dgm:pt>
    <dgm:pt modelId="{EFEDE532-F715-4FB4-AB32-EF90A6E3A233}" type="parTrans" cxnId="{87DF3A6B-53E7-42BA-8E9D-1189581A2ED1}">
      <dgm:prSet/>
      <dgm:spPr/>
      <dgm:t>
        <a:bodyPr/>
        <a:lstStyle/>
        <a:p>
          <a:endParaRPr lang="en-GB"/>
        </a:p>
      </dgm:t>
    </dgm:pt>
    <dgm:pt modelId="{47C3A646-BD11-4D97-A464-9E344A6CB031}" type="sibTrans" cxnId="{87DF3A6B-53E7-42BA-8E9D-1189581A2ED1}">
      <dgm:prSet/>
      <dgm:spPr/>
      <dgm:t>
        <a:bodyPr/>
        <a:lstStyle/>
        <a:p>
          <a:endParaRPr lang="en-GB"/>
        </a:p>
      </dgm:t>
    </dgm:pt>
    <dgm:pt modelId="{EA272B93-F723-4B6D-A239-AB3609D56189}">
      <dgm:prSet phldrT="[Text]" custT="1"/>
      <dgm:spPr/>
      <dgm:t>
        <a:bodyPr/>
        <a:lstStyle/>
        <a:p>
          <a:r>
            <a:rPr lang="en-GB" sz="1400">
              <a:solidFill>
                <a:schemeClr val="tx1"/>
              </a:solidFill>
            </a:rPr>
            <a:t>How will you share the data? will this be shared manually or will the processor require access to your MIS? what data will they have access to? and is this justified?</a:t>
          </a:r>
        </a:p>
        <a:p>
          <a:r>
            <a:rPr lang="en-GB" sz="1400">
              <a:solidFill>
                <a:schemeClr val="tx1"/>
              </a:solidFill>
            </a:rPr>
            <a:t>Will the third party use a sub processor? </a:t>
          </a:r>
        </a:p>
      </dgm:t>
    </dgm:pt>
    <dgm:pt modelId="{F86FFC03-B919-4159-9B79-6C781994B6EB}" type="parTrans" cxnId="{4626D512-24C9-4425-8068-B4F4F1C8832C}">
      <dgm:prSet/>
      <dgm:spPr/>
      <dgm:t>
        <a:bodyPr/>
        <a:lstStyle/>
        <a:p>
          <a:endParaRPr lang="en-GB"/>
        </a:p>
      </dgm:t>
    </dgm:pt>
    <dgm:pt modelId="{896451F1-3F52-4575-93D8-FB6977BADA7A}" type="sibTrans" cxnId="{4626D512-24C9-4425-8068-B4F4F1C8832C}">
      <dgm:prSet/>
      <dgm:spPr/>
      <dgm:t>
        <a:bodyPr/>
        <a:lstStyle/>
        <a:p>
          <a:endParaRPr lang="en-GB"/>
        </a:p>
      </dgm:t>
    </dgm:pt>
    <dgm:pt modelId="{421D30BD-C7AB-46C9-92F4-5E46A64A635B}" type="pres">
      <dgm:prSet presAssocID="{F83E110F-429A-4269-95F9-2F71E9667D58}" presName="Name0" presStyleCnt="0">
        <dgm:presLayoutVars>
          <dgm:dir/>
          <dgm:animLvl val="lvl"/>
          <dgm:resizeHandles val="exact"/>
        </dgm:presLayoutVars>
      </dgm:prSet>
      <dgm:spPr/>
    </dgm:pt>
    <dgm:pt modelId="{8D68D521-232E-405D-9042-A0CFFAB22C99}" type="pres">
      <dgm:prSet presAssocID="{C7E15DEC-B716-4AEC-9E0E-F676BB29A11B}" presName="compositeNode" presStyleCnt="0">
        <dgm:presLayoutVars>
          <dgm:bulletEnabled val="1"/>
        </dgm:presLayoutVars>
      </dgm:prSet>
      <dgm:spPr/>
    </dgm:pt>
    <dgm:pt modelId="{F8DA204A-DD8F-49E8-8AA2-9372C34F93D5}" type="pres">
      <dgm:prSet presAssocID="{C7E15DEC-B716-4AEC-9E0E-F676BB29A11B}" presName="bgRect" presStyleLbl="node1" presStyleIdx="0" presStyleCnt="3" custScaleX="70954" custScaleY="75670" custLinFactNeighborX="67977" custLinFactNeighborY="13412"/>
      <dgm:spPr/>
    </dgm:pt>
    <dgm:pt modelId="{8FFCD1C4-06A0-4426-82E8-000AB78E6E0D}" type="pres">
      <dgm:prSet presAssocID="{C7E15DEC-B716-4AEC-9E0E-F676BB29A11B}" presName="parentNode" presStyleLbl="node1" presStyleIdx="0" presStyleCnt="3">
        <dgm:presLayoutVars>
          <dgm:chMax val="0"/>
          <dgm:bulletEnabled val="1"/>
        </dgm:presLayoutVars>
      </dgm:prSet>
      <dgm:spPr/>
    </dgm:pt>
    <dgm:pt modelId="{29A454F5-7909-4D22-B9E9-84BF73D84878}" type="pres">
      <dgm:prSet presAssocID="{C7E15DEC-B716-4AEC-9E0E-F676BB29A11B}" presName="childNode" presStyleLbl="node1" presStyleIdx="0" presStyleCnt="3">
        <dgm:presLayoutVars>
          <dgm:bulletEnabled val="1"/>
        </dgm:presLayoutVars>
      </dgm:prSet>
      <dgm:spPr/>
    </dgm:pt>
    <dgm:pt modelId="{F7587737-1A75-405F-AD7B-E9356BEEBE67}" type="pres">
      <dgm:prSet presAssocID="{CFF7C460-9B72-4AAE-85EF-0400869EA01F}" presName="hSp" presStyleCnt="0"/>
      <dgm:spPr/>
    </dgm:pt>
    <dgm:pt modelId="{72122540-9909-4243-8AD3-AB076311F379}" type="pres">
      <dgm:prSet presAssocID="{CFF7C460-9B72-4AAE-85EF-0400869EA01F}" presName="vProcSp" presStyleCnt="0"/>
      <dgm:spPr/>
    </dgm:pt>
    <dgm:pt modelId="{2A7AA7D1-6D75-4568-87F1-6F96B24F9384}" type="pres">
      <dgm:prSet presAssocID="{CFF7C460-9B72-4AAE-85EF-0400869EA01F}" presName="vSp1" presStyleCnt="0"/>
      <dgm:spPr/>
    </dgm:pt>
    <dgm:pt modelId="{6CE8AFB9-2495-4EE6-9CD6-F08095547DAB}" type="pres">
      <dgm:prSet presAssocID="{CFF7C460-9B72-4AAE-85EF-0400869EA01F}" presName="simulatedConn" presStyleLbl="solidFgAcc1" presStyleIdx="0" presStyleCnt="2" custLinFactY="-154365" custLinFactNeighborX="-35058" custLinFactNeighborY="-200000"/>
      <dgm:spPr/>
    </dgm:pt>
    <dgm:pt modelId="{4F6E50E9-06AF-43C0-96F8-A6D5F532AC73}" type="pres">
      <dgm:prSet presAssocID="{CFF7C460-9B72-4AAE-85EF-0400869EA01F}" presName="vSp2" presStyleCnt="0"/>
      <dgm:spPr/>
    </dgm:pt>
    <dgm:pt modelId="{C9B2318B-DA38-49DD-A102-8E2F5428AD74}" type="pres">
      <dgm:prSet presAssocID="{CFF7C460-9B72-4AAE-85EF-0400869EA01F}" presName="sibTrans" presStyleCnt="0"/>
      <dgm:spPr/>
    </dgm:pt>
    <dgm:pt modelId="{125EF2A5-B2C9-49DA-9161-5B4DAC7FB0D9}" type="pres">
      <dgm:prSet presAssocID="{92641151-A25F-4FB4-8336-4A1F1B763DE6}" presName="compositeNode" presStyleCnt="0">
        <dgm:presLayoutVars>
          <dgm:bulletEnabled val="1"/>
        </dgm:presLayoutVars>
      </dgm:prSet>
      <dgm:spPr/>
    </dgm:pt>
    <dgm:pt modelId="{8D53C222-EAC6-4371-8EC5-67ABF01CED46}" type="pres">
      <dgm:prSet presAssocID="{92641151-A25F-4FB4-8336-4A1F1B763DE6}" presName="bgRect" presStyleLbl="node1" presStyleIdx="1" presStyleCnt="3" custScaleX="69587" custScaleY="70962" custLinFactNeighborX="-74571" custLinFactNeighborY="-8154"/>
      <dgm:spPr/>
    </dgm:pt>
    <dgm:pt modelId="{F24F2438-7E1B-46C4-B2C8-1074B96E9674}" type="pres">
      <dgm:prSet presAssocID="{92641151-A25F-4FB4-8336-4A1F1B763DE6}" presName="parentNode" presStyleLbl="node1" presStyleIdx="1" presStyleCnt="3">
        <dgm:presLayoutVars>
          <dgm:chMax val="0"/>
          <dgm:bulletEnabled val="1"/>
        </dgm:presLayoutVars>
      </dgm:prSet>
      <dgm:spPr/>
    </dgm:pt>
    <dgm:pt modelId="{B4FCA1BD-3A04-4530-B730-AE0F89B82BC5}" type="pres">
      <dgm:prSet presAssocID="{92641151-A25F-4FB4-8336-4A1F1B763DE6}" presName="childNode" presStyleLbl="node1" presStyleIdx="1" presStyleCnt="3">
        <dgm:presLayoutVars>
          <dgm:bulletEnabled val="1"/>
        </dgm:presLayoutVars>
      </dgm:prSet>
      <dgm:spPr/>
    </dgm:pt>
    <dgm:pt modelId="{113F5C3E-2768-4F99-87AE-6253F7D23116}" type="pres">
      <dgm:prSet presAssocID="{46EE4531-2246-4D9F-8A39-E06A34C2B679}" presName="hSp" presStyleCnt="0"/>
      <dgm:spPr/>
    </dgm:pt>
    <dgm:pt modelId="{5444143E-6384-40E5-9005-2138B6212FF4}" type="pres">
      <dgm:prSet presAssocID="{46EE4531-2246-4D9F-8A39-E06A34C2B679}" presName="vProcSp" presStyleCnt="0"/>
      <dgm:spPr/>
    </dgm:pt>
    <dgm:pt modelId="{B1AC34C1-0A81-42CD-88AD-8CACFFF98571}" type="pres">
      <dgm:prSet presAssocID="{46EE4531-2246-4D9F-8A39-E06A34C2B679}" presName="vSp1" presStyleCnt="0"/>
      <dgm:spPr/>
    </dgm:pt>
    <dgm:pt modelId="{89F28E0E-9BE5-4B23-8447-F60203A37BA4}" type="pres">
      <dgm:prSet presAssocID="{46EE4531-2246-4D9F-8A39-E06A34C2B679}" presName="simulatedConn" presStyleLbl="solidFgAcc1" presStyleIdx="1" presStyleCnt="2" custLinFactNeighborX="-31793" custLinFactNeighborY="-47260"/>
      <dgm:spPr/>
    </dgm:pt>
    <dgm:pt modelId="{6B94CBD1-D7B5-4FA9-9402-05A3DBF54203}" type="pres">
      <dgm:prSet presAssocID="{46EE4531-2246-4D9F-8A39-E06A34C2B679}" presName="vSp2" presStyleCnt="0"/>
      <dgm:spPr/>
    </dgm:pt>
    <dgm:pt modelId="{4550E8DA-9592-4D82-8F51-3FFE19D2587F}" type="pres">
      <dgm:prSet presAssocID="{46EE4531-2246-4D9F-8A39-E06A34C2B679}" presName="sibTrans" presStyleCnt="0"/>
      <dgm:spPr/>
    </dgm:pt>
    <dgm:pt modelId="{5D7ABDB4-32EC-411C-A679-61A7D0E6942F}" type="pres">
      <dgm:prSet presAssocID="{B813A89F-69E0-4863-95D5-BC1581D7F57D}" presName="compositeNode" presStyleCnt="0">
        <dgm:presLayoutVars>
          <dgm:bulletEnabled val="1"/>
        </dgm:presLayoutVars>
      </dgm:prSet>
      <dgm:spPr/>
    </dgm:pt>
    <dgm:pt modelId="{7F6D3065-0F22-4951-AE5E-EB613F38259B}" type="pres">
      <dgm:prSet presAssocID="{B813A89F-69E0-4863-95D5-BC1581D7F57D}" presName="bgRect" presStyleLbl="node1" presStyleIdx="2" presStyleCnt="3" custScaleX="117510" custScaleY="90540" custLinFactNeighborX="-8711" custLinFactNeighborY="35617"/>
      <dgm:spPr/>
    </dgm:pt>
    <dgm:pt modelId="{306A5706-AF54-41CB-BF52-03283996B7B2}" type="pres">
      <dgm:prSet presAssocID="{B813A89F-69E0-4863-95D5-BC1581D7F57D}" presName="parentNode" presStyleLbl="node1" presStyleIdx="2" presStyleCnt="3">
        <dgm:presLayoutVars>
          <dgm:chMax val="0"/>
          <dgm:bulletEnabled val="1"/>
        </dgm:presLayoutVars>
      </dgm:prSet>
      <dgm:spPr/>
    </dgm:pt>
    <dgm:pt modelId="{BF9AFD9F-66F3-40C9-95E5-3F07996849B4}" type="pres">
      <dgm:prSet presAssocID="{B813A89F-69E0-4863-95D5-BC1581D7F57D}" presName="childNode" presStyleLbl="node1" presStyleIdx="2" presStyleCnt="3">
        <dgm:presLayoutVars>
          <dgm:bulletEnabled val="1"/>
        </dgm:presLayoutVars>
      </dgm:prSet>
      <dgm:spPr/>
    </dgm:pt>
  </dgm:ptLst>
  <dgm:cxnLst>
    <dgm:cxn modelId="{4626D512-24C9-4425-8068-B4F4F1C8832C}" srcId="{C7E15DEC-B716-4AEC-9E0E-F676BB29A11B}" destId="{EA272B93-F723-4B6D-A239-AB3609D56189}" srcOrd="1" destOrd="0" parTransId="{F86FFC03-B919-4159-9B79-6C781994B6EB}" sibTransId="{896451F1-3F52-4575-93D8-FB6977BADA7A}"/>
    <dgm:cxn modelId="{C4335C3D-2362-46C0-AD76-2BD86F84773F}" type="presOf" srcId="{717E9677-41FE-4B9D-8532-9A0D93C86A72}" destId="{BF9AFD9F-66F3-40C9-95E5-3F07996849B4}" srcOrd="0" destOrd="0" presId="urn:microsoft.com/office/officeart/2005/8/layout/hProcess7"/>
    <dgm:cxn modelId="{FE02F15E-B1FD-4494-9A93-1ED878ACC8A5}" type="presOf" srcId="{EA272B93-F723-4B6D-A239-AB3609D56189}" destId="{29A454F5-7909-4D22-B9E9-84BF73D84878}" srcOrd="0" destOrd="1" presId="urn:microsoft.com/office/officeart/2005/8/layout/hProcess7"/>
    <dgm:cxn modelId="{B2FF9E43-6374-4F43-97F1-DC8817A252EB}" type="presOf" srcId="{B813A89F-69E0-4863-95D5-BC1581D7F57D}" destId="{7F6D3065-0F22-4951-AE5E-EB613F38259B}" srcOrd="0" destOrd="0" presId="urn:microsoft.com/office/officeart/2005/8/layout/hProcess7"/>
    <dgm:cxn modelId="{DC53BA46-E520-4EA3-9FB7-108593A67B93}" type="presOf" srcId="{F83E110F-429A-4269-95F9-2F71E9667D58}" destId="{421D30BD-C7AB-46C9-92F4-5E46A64A635B}" srcOrd="0" destOrd="0" presId="urn:microsoft.com/office/officeart/2005/8/layout/hProcess7"/>
    <dgm:cxn modelId="{9AFD8F68-539C-452C-B373-2358ADADC6DE}" srcId="{92641151-A25F-4FB4-8336-4A1F1B763DE6}" destId="{4B8E0CE8-CA51-4C70-B562-696C057ACE6D}" srcOrd="0" destOrd="0" parTransId="{13A1E17B-6801-4805-8D1A-AF3A3D3D3E84}" sibTransId="{D4D51AB8-D45D-4234-B340-75CA195EA0D5}"/>
    <dgm:cxn modelId="{87DF3A6B-53E7-42BA-8E9D-1189581A2ED1}" srcId="{B813A89F-69E0-4863-95D5-BC1581D7F57D}" destId="{717E9677-41FE-4B9D-8532-9A0D93C86A72}" srcOrd="0" destOrd="0" parTransId="{EFEDE532-F715-4FB4-AB32-EF90A6E3A233}" sibTransId="{47C3A646-BD11-4D97-A464-9E344A6CB031}"/>
    <dgm:cxn modelId="{354FB455-08C9-4685-844B-E1ED941A026D}" type="presOf" srcId="{4B8E0CE8-CA51-4C70-B562-696C057ACE6D}" destId="{B4FCA1BD-3A04-4530-B730-AE0F89B82BC5}" srcOrd="0" destOrd="0" presId="urn:microsoft.com/office/officeart/2005/8/layout/hProcess7"/>
    <dgm:cxn modelId="{9AE25076-7EF9-4CA5-8A8C-5E6D1DED1815}" srcId="{F83E110F-429A-4269-95F9-2F71E9667D58}" destId="{92641151-A25F-4FB4-8336-4A1F1B763DE6}" srcOrd="1" destOrd="0" parTransId="{E8D7D9D1-BAD4-4BF2-8AC7-BDB4D9F3F13F}" sibTransId="{46EE4531-2246-4D9F-8A39-E06A34C2B679}"/>
    <dgm:cxn modelId="{27ED0A87-EA87-4336-8727-25A205973019}" type="presOf" srcId="{92641151-A25F-4FB4-8336-4A1F1B763DE6}" destId="{8D53C222-EAC6-4371-8EC5-67ABF01CED46}" srcOrd="0" destOrd="0" presId="urn:microsoft.com/office/officeart/2005/8/layout/hProcess7"/>
    <dgm:cxn modelId="{90615D9B-E595-4B0C-A9EE-DD2098D5AF57}" type="presOf" srcId="{C7E15DEC-B716-4AEC-9E0E-F676BB29A11B}" destId="{F8DA204A-DD8F-49E8-8AA2-9372C34F93D5}" srcOrd="0" destOrd="0" presId="urn:microsoft.com/office/officeart/2005/8/layout/hProcess7"/>
    <dgm:cxn modelId="{9E14ACAD-4C34-4F3D-9D8A-0C9D49AE077C}" srcId="{F83E110F-429A-4269-95F9-2F71E9667D58}" destId="{B813A89F-69E0-4863-95D5-BC1581D7F57D}" srcOrd="2" destOrd="0" parTransId="{56DAFB28-56D9-467A-9F0F-8969A4CA4856}" sibTransId="{987C987A-33E8-4D1D-8CD1-7F455F9B2C19}"/>
    <dgm:cxn modelId="{B32F2BB5-7B6E-4975-983D-D6671A4434E0}" srcId="{C7E15DEC-B716-4AEC-9E0E-F676BB29A11B}" destId="{DED41737-CA24-4DB9-87C1-9E1D306F98FE}" srcOrd="0" destOrd="0" parTransId="{2F3617D5-DE92-48A4-B349-DDBBAC552ED9}" sibTransId="{FD4ADA8F-F33F-428C-873E-F9EC19284EBD}"/>
    <dgm:cxn modelId="{6871B8C7-6346-4906-8E07-068C8CBCB68C}" type="presOf" srcId="{C7E15DEC-B716-4AEC-9E0E-F676BB29A11B}" destId="{8FFCD1C4-06A0-4426-82E8-000AB78E6E0D}" srcOrd="1" destOrd="0" presId="urn:microsoft.com/office/officeart/2005/8/layout/hProcess7"/>
    <dgm:cxn modelId="{F99634D1-F3D2-4E2C-9A3E-17023D2817D0}" type="presOf" srcId="{B813A89F-69E0-4863-95D5-BC1581D7F57D}" destId="{306A5706-AF54-41CB-BF52-03283996B7B2}" srcOrd="1" destOrd="0" presId="urn:microsoft.com/office/officeart/2005/8/layout/hProcess7"/>
    <dgm:cxn modelId="{BC2474E1-ACEA-4F03-BC57-EDB879EA5D2B}" type="presOf" srcId="{DED41737-CA24-4DB9-87C1-9E1D306F98FE}" destId="{29A454F5-7909-4D22-B9E9-84BF73D84878}" srcOrd="0" destOrd="0" presId="urn:microsoft.com/office/officeart/2005/8/layout/hProcess7"/>
    <dgm:cxn modelId="{5AD8E1E2-D9B6-48D5-85EF-C37691F9BFF4}" srcId="{F83E110F-429A-4269-95F9-2F71E9667D58}" destId="{C7E15DEC-B716-4AEC-9E0E-F676BB29A11B}" srcOrd="0" destOrd="0" parTransId="{8A675DE0-7F54-4387-9C98-AEF2F86E40CF}" sibTransId="{CFF7C460-9B72-4AAE-85EF-0400869EA01F}"/>
    <dgm:cxn modelId="{E57976F6-DE77-41F6-8548-C3B9BE08E18E}" type="presOf" srcId="{92641151-A25F-4FB4-8336-4A1F1B763DE6}" destId="{F24F2438-7E1B-46C4-B2C8-1074B96E9674}" srcOrd="1" destOrd="0" presId="urn:microsoft.com/office/officeart/2005/8/layout/hProcess7"/>
    <dgm:cxn modelId="{D591A6B3-6E4D-4DC4-9F17-F41D19AD5B59}" type="presParOf" srcId="{421D30BD-C7AB-46C9-92F4-5E46A64A635B}" destId="{8D68D521-232E-405D-9042-A0CFFAB22C99}" srcOrd="0" destOrd="0" presId="urn:microsoft.com/office/officeart/2005/8/layout/hProcess7"/>
    <dgm:cxn modelId="{BB97DCB3-6C03-4C0F-A408-99CD9217B84B}" type="presParOf" srcId="{8D68D521-232E-405D-9042-A0CFFAB22C99}" destId="{F8DA204A-DD8F-49E8-8AA2-9372C34F93D5}" srcOrd="0" destOrd="0" presId="urn:microsoft.com/office/officeart/2005/8/layout/hProcess7"/>
    <dgm:cxn modelId="{FC9B58FE-4240-498B-BAE2-1E5755323122}" type="presParOf" srcId="{8D68D521-232E-405D-9042-A0CFFAB22C99}" destId="{8FFCD1C4-06A0-4426-82E8-000AB78E6E0D}" srcOrd="1" destOrd="0" presId="urn:microsoft.com/office/officeart/2005/8/layout/hProcess7"/>
    <dgm:cxn modelId="{A95128C0-9C9F-42D3-ABD7-874F9F19DF1E}" type="presParOf" srcId="{8D68D521-232E-405D-9042-A0CFFAB22C99}" destId="{29A454F5-7909-4D22-B9E9-84BF73D84878}" srcOrd="2" destOrd="0" presId="urn:microsoft.com/office/officeart/2005/8/layout/hProcess7"/>
    <dgm:cxn modelId="{75001FA6-67FF-4EBF-B148-0FC0497D927B}" type="presParOf" srcId="{421D30BD-C7AB-46C9-92F4-5E46A64A635B}" destId="{F7587737-1A75-405F-AD7B-E9356BEEBE67}" srcOrd="1" destOrd="0" presId="urn:microsoft.com/office/officeart/2005/8/layout/hProcess7"/>
    <dgm:cxn modelId="{F746BDFE-7CD5-4EE0-A27D-30336987092A}" type="presParOf" srcId="{421D30BD-C7AB-46C9-92F4-5E46A64A635B}" destId="{72122540-9909-4243-8AD3-AB076311F379}" srcOrd="2" destOrd="0" presId="urn:microsoft.com/office/officeart/2005/8/layout/hProcess7"/>
    <dgm:cxn modelId="{A783006C-914A-496D-B8A8-BDA03FD18835}" type="presParOf" srcId="{72122540-9909-4243-8AD3-AB076311F379}" destId="{2A7AA7D1-6D75-4568-87F1-6F96B24F9384}" srcOrd="0" destOrd="0" presId="urn:microsoft.com/office/officeart/2005/8/layout/hProcess7"/>
    <dgm:cxn modelId="{FC50D70A-01FD-47B5-A1A7-01A84F948C3A}" type="presParOf" srcId="{72122540-9909-4243-8AD3-AB076311F379}" destId="{6CE8AFB9-2495-4EE6-9CD6-F08095547DAB}" srcOrd="1" destOrd="0" presId="urn:microsoft.com/office/officeart/2005/8/layout/hProcess7"/>
    <dgm:cxn modelId="{D019C748-8D89-44C9-B107-012A2E55071E}" type="presParOf" srcId="{72122540-9909-4243-8AD3-AB076311F379}" destId="{4F6E50E9-06AF-43C0-96F8-A6D5F532AC73}" srcOrd="2" destOrd="0" presId="urn:microsoft.com/office/officeart/2005/8/layout/hProcess7"/>
    <dgm:cxn modelId="{7FCC5807-3E85-4179-A9C3-FB39DCEEB30A}" type="presParOf" srcId="{421D30BD-C7AB-46C9-92F4-5E46A64A635B}" destId="{C9B2318B-DA38-49DD-A102-8E2F5428AD74}" srcOrd="3" destOrd="0" presId="urn:microsoft.com/office/officeart/2005/8/layout/hProcess7"/>
    <dgm:cxn modelId="{9035DBF9-6127-41C8-8C0C-C32FCE7AC265}" type="presParOf" srcId="{421D30BD-C7AB-46C9-92F4-5E46A64A635B}" destId="{125EF2A5-B2C9-49DA-9161-5B4DAC7FB0D9}" srcOrd="4" destOrd="0" presId="urn:microsoft.com/office/officeart/2005/8/layout/hProcess7"/>
    <dgm:cxn modelId="{5A69C143-CE0C-48D3-913D-2FC86D0CBA26}" type="presParOf" srcId="{125EF2A5-B2C9-49DA-9161-5B4DAC7FB0D9}" destId="{8D53C222-EAC6-4371-8EC5-67ABF01CED46}" srcOrd="0" destOrd="0" presId="urn:microsoft.com/office/officeart/2005/8/layout/hProcess7"/>
    <dgm:cxn modelId="{BFFB4F1C-87E0-4273-9574-9499F796BA3F}" type="presParOf" srcId="{125EF2A5-B2C9-49DA-9161-5B4DAC7FB0D9}" destId="{F24F2438-7E1B-46C4-B2C8-1074B96E9674}" srcOrd="1" destOrd="0" presId="urn:microsoft.com/office/officeart/2005/8/layout/hProcess7"/>
    <dgm:cxn modelId="{18B38F09-3C1B-4F8E-8644-9D5C1E28A72B}" type="presParOf" srcId="{125EF2A5-B2C9-49DA-9161-5B4DAC7FB0D9}" destId="{B4FCA1BD-3A04-4530-B730-AE0F89B82BC5}" srcOrd="2" destOrd="0" presId="urn:microsoft.com/office/officeart/2005/8/layout/hProcess7"/>
    <dgm:cxn modelId="{ADF8C30B-9D74-43C3-B639-13C819093411}" type="presParOf" srcId="{421D30BD-C7AB-46C9-92F4-5E46A64A635B}" destId="{113F5C3E-2768-4F99-87AE-6253F7D23116}" srcOrd="5" destOrd="0" presId="urn:microsoft.com/office/officeart/2005/8/layout/hProcess7"/>
    <dgm:cxn modelId="{910F598B-E02E-414B-90DC-19AB28BE5E1C}" type="presParOf" srcId="{421D30BD-C7AB-46C9-92F4-5E46A64A635B}" destId="{5444143E-6384-40E5-9005-2138B6212FF4}" srcOrd="6" destOrd="0" presId="urn:microsoft.com/office/officeart/2005/8/layout/hProcess7"/>
    <dgm:cxn modelId="{9737B52F-5CB6-4E4F-BBDA-72B670E60711}" type="presParOf" srcId="{5444143E-6384-40E5-9005-2138B6212FF4}" destId="{B1AC34C1-0A81-42CD-88AD-8CACFFF98571}" srcOrd="0" destOrd="0" presId="urn:microsoft.com/office/officeart/2005/8/layout/hProcess7"/>
    <dgm:cxn modelId="{79DCF8B6-CEE7-4EA2-A70C-9989F068C2F4}" type="presParOf" srcId="{5444143E-6384-40E5-9005-2138B6212FF4}" destId="{89F28E0E-9BE5-4B23-8447-F60203A37BA4}" srcOrd="1" destOrd="0" presId="urn:microsoft.com/office/officeart/2005/8/layout/hProcess7"/>
    <dgm:cxn modelId="{698C9A69-B741-4171-A11B-077C157B2EAC}" type="presParOf" srcId="{5444143E-6384-40E5-9005-2138B6212FF4}" destId="{6B94CBD1-D7B5-4FA9-9402-05A3DBF54203}" srcOrd="2" destOrd="0" presId="urn:microsoft.com/office/officeart/2005/8/layout/hProcess7"/>
    <dgm:cxn modelId="{54E1FCB5-BEEC-4EF1-A43C-528A89DC8C6E}" type="presParOf" srcId="{421D30BD-C7AB-46C9-92F4-5E46A64A635B}" destId="{4550E8DA-9592-4D82-8F51-3FFE19D2587F}" srcOrd="7" destOrd="0" presId="urn:microsoft.com/office/officeart/2005/8/layout/hProcess7"/>
    <dgm:cxn modelId="{D15E5618-F37D-489A-8CC8-FD2D8388D8F6}" type="presParOf" srcId="{421D30BD-C7AB-46C9-92F4-5E46A64A635B}" destId="{5D7ABDB4-32EC-411C-A679-61A7D0E6942F}" srcOrd="8" destOrd="0" presId="urn:microsoft.com/office/officeart/2005/8/layout/hProcess7"/>
    <dgm:cxn modelId="{00CD1166-D26B-46E7-A42B-FC7FD3E87646}" type="presParOf" srcId="{5D7ABDB4-32EC-411C-A679-61A7D0E6942F}" destId="{7F6D3065-0F22-4951-AE5E-EB613F38259B}" srcOrd="0" destOrd="0" presId="urn:microsoft.com/office/officeart/2005/8/layout/hProcess7"/>
    <dgm:cxn modelId="{345B2E4F-B98E-409B-9C6B-4EF341A97998}" type="presParOf" srcId="{5D7ABDB4-32EC-411C-A679-61A7D0E6942F}" destId="{306A5706-AF54-41CB-BF52-03283996B7B2}" srcOrd="1" destOrd="0" presId="urn:microsoft.com/office/officeart/2005/8/layout/hProcess7"/>
    <dgm:cxn modelId="{87F55374-3D1B-4266-93EA-C322857AD376}" type="presParOf" srcId="{5D7ABDB4-32EC-411C-A679-61A7D0E6942F}" destId="{BF9AFD9F-66F3-40C9-95E5-3F07996849B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A204A-DD8F-49E8-8AA2-9372C34F93D5}">
      <dsp:nvSpPr>
        <dsp:cNvPr id="0" name=""/>
        <dsp:cNvSpPr/>
      </dsp:nvSpPr>
      <dsp:spPr>
        <a:xfrm>
          <a:off x="2112393" y="901884"/>
          <a:ext cx="2201116" cy="2816897"/>
        </a:xfrm>
        <a:prstGeom prst="roundRect">
          <a:avLst>
            <a:gd name="adj" fmla="val 5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marL="0" lvl="0" indent="0" algn="r" defTabSz="1066800">
            <a:lnSpc>
              <a:spcPct val="90000"/>
            </a:lnSpc>
            <a:spcBef>
              <a:spcPct val="0"/>
            </a:spcBef>
            <a:spcAft>
              <a:spcPct val="35000"/>
            </a:spcAft>
            <a:buNone/>
          </a:pPr>
          <a:r>
            <a:rPr lang="en-GB" sz="2400" kern="1200"/>
            <a:t>Detail</a:t>
          </a:r>
        </a:p>
      </dsp:txBody>
      <dsp:txXfrm rot="16200000">
        <a:off x="1177577" y="1836700"/>
        <a:ext cx="2309856" cy="440223"/>
      </dsp:txXfrm>
    </dsp:sp>
    <dsp:sp modelId="{29A454F5-7909-4D22-B9E9-84BF73D84878}">
      <dsp:nvSpPr>
        <dsp:cNvPr id="0" name=""/>
        <dsp:cNvSpPr/>
      </dsp:nvSpPr>
      <dsp:spPr>
        <a:xfrm>
          <a:off x="2617943" y="901884"/>
          <a:ext cx="1639831" cy="281689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n-GB" sz="1400" kern="1200">
              <a:solidFill>
                <a:schemeClr val="tx1"/>
              </a:solidFill>
            </a:rPr>
            <a:t>Describe the processing in detail.</a:t>
          </a:r>
        </a:p>
        <a:p>
          <a:pPr marL="0" lvl="0" indent="0" algn="l" defTabSz="622300">
            <a:lnSpc>
              <a:spcPct val="90000"/>
            </a:lnSpc>
            <a:spcBef>
              <a:spcPct val="0"/>
            </a:spcBef>
            <a:spcAft>
              <a:spcPct val="35000"/>
            </a:spcAft>
            <a:buNone/>
          </a:pPr>
          <a:r>
            <a:rPr lang="en-GB" sz="1400" kern="1200">
              <a:solidFill>
                <a:schemeClr val="tx1"/>
              </a:solidFill>
            </a:rPr>
            <a:t>How will you share the data? will this be shared manually or will the processor require access to your MIS? what data will they have access to? and is this justified?</a:t>
          </a:r>
        </a:p>
        <a:p>
          <a:pPr marL="0" lvl="0" indent="0" algn="l" defTabSz="622300">
            <a:lnSpc>
              <a:spcPct val="90000"/>
            </a:lnSpc>
            <a:spcBef>
              <a:spcPct val="0"/>
            </a:spcBef>
            <a:spcAft>
              <a:spcPct val="35000"/>
            </a:spcAft>
            <a:buNone/>
          </a:pPr>
          <a:r>
            <a:rPr lang="en-GB" sz="1400" kern="1200">
              <a:solidFill>
                <a:schemeClr val="tx1"/>
              </a:solidFill>
            </a:rPr>
            <a:t>Will the third party use a sub processor? </a:t>
          </a:r>
        </a:p>
      </dsp:txBody>
      <dsp:txXfrm>
        <a:off x="2617943" y="901884"/>
        <a:ext cx="1639831" cy="2816897"/>
      </dsp:txXfrm>
    </dsp:sp>
    <dsp:sp modelId="{8D53C222-EAC6-4371-8EC5-67ABF01CED46}">
      <dsp:nvSpPr>
        <dsp:cNvPr id="0" name=""/>
        <dsp:cNvSpPr/>
      </dsp:nvSpPr>
      <dsp:spPr>
        <a:xfrm>
          <a:off x="0" y="99066"/>
          <a:ext cx="2158709" cy="2641637"/>
        </a:xfrm>
        <a:prstGeom prst="roundRect">
          <a:avLst>
            <a:gd name="adj" fmla="val 5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marL="0" lvl="0" indent="0" algn="r" defTabSz="1066800">
            <a:lnSpc>
              <a:spcPct val="90000"/>
            </a:lnSpc>
            <a:spcBef>
              <a:spcPct val="0"/>
            </a:spcBef>
            <a:spcAft>
              <a:spcPct val="35000"/>
            </a:spcAft>
            <a:buNone/>
          </a:pPr>
          <a:r>
            <a:rPr lang="en-GB" sz="2400" kern="1200"/>
            <a:t>Purpose</a:t>
          </a:r>
        </a:p>
      </dsp:txBody>
      <dsp:txXfrm rot="16200000">
        <a:off x="-867200" y="966266"/>
        <a:ext cx="2166142" cy="431741"/>
      </dsp:txXfrm>
    </dsp:sp>
    <dsp:sp modelId="{6CE8AFB9-2495-4EE6-9CD6-F08095547DAB}">
      <dsp:nvSpPr>
        <dsp:cNvPr id="0" name=""/>
        <dsp:cNvSpPr/>
      </dsp:nvSpPr>
      <dsp:spPr>
        <a:xfrm rot="5400000">
          <a:off x="1892113" y="2006434"/>
          <a:ext cx="547168" cy="465326"/>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FCA1BD-3A04-4530-B730-AE0F89B82BC5}">
      <dsp:nvSpPr>
        <dsp:cNvPr id="0" name=""/>
        <dsp:cNvSpPr/>
      </dsp:nvSpPr>
      <dsp:spPr>
        <a:xfrm>
          <a:off x="500143" y="99066"/>
          <a:ext cx="1608238" cy="264163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en-GB" sz="1200" kern="1200">
              <a:solidFill>
                <a:schemeClr val="tx1"/>
              </a:solidFill>
            </a:rPr>
            <a:t>Your purpose is clear; you have an obligation to ensure the continuity of education in the even children cannot attend school due to Covid-19. To implement this, schools will be required to share data with their chosen learning platform. However, you need to ask, is this a proportionate way to achieve the purpose? </a:t>
          </a:r>
        </a:p>
      </dsp:txBody>
      <dsp:txXfrm>
        <a:off x="500143" y="99066"/>
        <a:ext cx="1608238" cy="2641637"/>
      </dsp:txXfrm>
    </dsp:sp>
    <dsp:sp modelId="{7F6D3065-0F22-4951-AE5E-EB613F38259B}">
      <dsp:nvSpPr>
        <dsp:cNvPr id="0" name=""/>
        <dsp:cNvSpPr/>
      </dsp:nvSpPr>
      <dsp:spPr>
        <a:xfrm>
          <a:off x="4310376" y="1155513"/>
          <a:ext cx="3645364" cy="3370449"/>
        </a:xfrm>
        <a:prstGeom prst="roundRect">
          <a:avLst>
            <a:gd name="adj" fmla="val 5000"/>
          </a:avLst>
        </a:prstGeom>
        <a:solidFill>
          <a:srgbClr val="009E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marL="0" lvl="0" indent="0" algn="r" defTabSz="1066800">
            <a:lnSpc>
              <a:spcPct val="90000"/>
            </a:lnSpc>
            <a:spcBef>
              <a:spcPct val="0"/>
            </a:spcBef>
            <a:spcAft>
              <a:spcPct val="35000"/>
            </a:spcAft>
            <a:buNone/>
          </a:pPr>
          <a:r>
            <a:rPr lang="en-GB" sz="2400" kern="1200"/>
            <a:t>Risks</a:t>
          </a:r>
        </a:p>
      </dsp:txBody>
      <dsp:txXfrm rot="16200000">
        <a:off x="3293028" y="2172861"/>
        <a:ext cx="2763768" cy="729072"/>
      </dsp:txXfrm>
    </dsp:sp>
    <dsp:sp modelId="{89F28E0E-9BE5-4B23-8447-F60203A37BA4}">
      <dsp:nvSpPr>
        <dsp:cNvPr id="0" name=""/>
        <dsp:cNvSpPr/>
      </dsp:nvSpPr>
      <dsp:spPr>
        <a:xfrm rot="5400000">
          <a:off x="4174592" y="3241086"/>
          <a:ext cx="547168" cy="465326"/>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9AFD9F-66F3-40C9-95E5-3F07996849B4}">
      <dsp:nvSpPr>
        <dsp:cNvPr id="0" name=""/>
        <dsp:cNvSpPr/>
      </dsp:nvSpPr>
      <dsp:spPr>
        <a:xfrm>
          <a:off x="5000068" y="1155513"/>
          <a:ext cx="2715796" cy="337044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en-GB" sz="1200" kern="1200">
              <a:solidFill>
                <a:schemeClr val="tx1"/>
              </a:solidFill>
            </a:rPr>
            <a:t>Will you be able to support individuals rights? e.g. if you are recording live lessons, how will you manage any subject access request for a copy of the recording? have you considered how you will inform individuals to ensure you are supporting the right to be informed? what will you do if you receive an objection?</a:t>
          </a:r>
        </a:p>
        <a:p>
          <a:pPr marL="0" lvl="0" indent="0" algn="l" defTabSz="533400">
            <a:lnSpc>
              <a:spcPct val="90000"/>
            </a:lnSpc>
            <a:spcBef>
              <a:spcPct val="0"/>
            </a:spcBef>
            <a:spcAft>
              <a:spcPct val="35000"/>
            </a:spcAft>
            <a:buNone/>
          </a:pPr>
          <a:r>
            <a:rPr lang="en-GB" sz="1200" kern="1200">
              <a:solidFill>
                <a:schemeClr val="tx1"/>
              </a:solidFill>
            </a:rPr>
            <a:t>What are the potential data breaches? e.g. loss of data or data used outside the scope for which it is intended. What would the consequences be if a data breach occurred? </a:t>
          </a:r>
        </a:p>
        <a:p>
          <a:pPr marL="0" lvl="0" indent="0" algn="l" defTabSz="533400">
            <a:lnSpc>
              <a:spcPct val="90000"/>
            </a:lnSpc>
            <a:spcBef>
              <a:spcPct val="0"/>
            </a:spcBef>
            <a:spcAft>
              <a:spcPct val="35000"/>
            </a:spcAft>
            <a:buNone/>
          </a:pPr>
          <a:r>
            <a:rPr lang="en-GB" sz="1200" kern="1200">
              <a:solidFill>
                <a:schemeClr val="tx1"/>
              </a:solidFill>
            </a:rPr>
            <a:t>How can you mitigate those risks?</a:t>
          </a:r>
        </a:p>
        <a:p>
          <a:pPr marL="0" lvl="0" indent="0" algn="l" defTabSz="533400">
            <a:lnSpc>
              <a:spcPct val="90000"/>
            </a:lnSpc>
            <a:spcBef>
              <a:spcPct val="0"/>
            </a:spcBef>
            <a:spcAft>
              <a:spcPct val="35000"/>
            </a:spcAft>
            <a:buNone/>
          </a:pPr>
          <a:r>
            <a:rPr lang="en-GB" sz="1200" kern="1200">
              <a:solidFill>
                <a:schemeClr val="tx1"/>
              </a:solidFill>
            </a:rPr>
            <a:t>What security measures are in place?</a:t>
          </a:r>
        </a:p>
        <a:p>
          <a:pPr marL="0" lvl="0" indent="0" algn="l" defTabSz="533400">
            <a:lnSpc>
              <a:spcPct val="90000"/>
            </a:lnSpc>
            <a:spcBef>
              <a:spcPct val="0"/>
            </a:spcBef>
            <a:spcAft>
              <a:spcPct val="35000"/>
            </a:spcAft>
            <a:buNone/>
          </a:pPr>
          <a:r>
            <a:rPr lang="en-GB" sz="1200" kern="1200">
              <a:solidFill>
                <a:schemeClr val="tx1"/>
              </a:solidFill>
            </a:rPr>
            <a:t>Does the overall purpose outweigh any identified risk to the individuals?</a:t>
          </a:r>
        </a:p>
        <a:p>
          <a:pPr marL="0" lvl="0" indent="0" algn="l" defTabSz="533400">
            <a:lnSpc>
              <a:spcPct val="90000"/>
            </a:lnSpc>
            <a:spcBef>
              <a:spcPct val="0"/>
            </a:spcBef>
            <a:spcAft>
              <a:spcPct val="35000"/>
            </a:spcAft>
            <a:buNone/>
          </a:pPr>
          <a:endParaRPr lang="en-GB" sz="1200" kern="1200"/>
        </a:p>
      </dsp:txBody>
      <dsp:txXfrm>
        <a:off x="5000068" y="1155513"/>
        <a:ext cx="2715796" cy="337044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BBDFC7-FA11-384A-89B6-4CF162DA0720}" type="datetimeFigureOut">
              <a:rPr lang="en-US" smtClean="0"/>
              <a:t>11/12/2020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88726-372C-3A41-847C-D968FAC059AA}" type="slidenum">
              <a:rPr lang="en-US" smtClean="0"/>
              <a:t>‹#›</a:t>
            </a:fld>
            <a:endParaRPr lang="en-US"/>
          </a:p>
        </p:txBody>
      </p:sp>
    </p:spTree>
    <p:extLst>
      <p:ext uri="{BB962C8B-B14F-4D97-AF65-F5344CB8AC3E}">
        <p14:creationId xmlns:p14="http://schemas.microsoft.com/office/powerpoint/2010/main" val="5092281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794AE206-B7F4-7244-88F0-694456DCE1AB}"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689812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94AE206-B7F4-7244-88F0-694456DCE1AB}"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407833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94AE206-B7F4-7244-88F0-694456DCE1AB}"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216729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94AE206-B7F4-7244-88F0-694456DCE1AB}"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423879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94AE206-B7F4-7244-88F0-694456DCE1AB}"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3757318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794AE206-B7F4-7244-88F0-694456DCE1AB}"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4220396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794AE206-B7F4-7244-88F0-694456DCE1AB}"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907593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794AE206-B7F4-7244-88F0-694456DCE1AB}" type="datetimeFigureOut">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4166733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AE206-B7F4-7244-88F0-694456DCE1AB}" type="datetimeFigureOut">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362758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94AE206-B7F4-7244-88F0-694456DCE1AB}"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2220401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94AE206-B7F4-7244-88F0-694456DCE1AB}"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96CB3-F9E2-4C41-976B-29CFFDD0A5CE}" type="slidenum">
              <a:rPr lang="en-US" smtClean="0"/>
              <a:t>‹#›</a:t>
            </a:fld>
            <a:endParaRPr lang="en-US"/>
          </a:p>
        </p:txBody>
      </p:sp>
    </p:spTree>
    <p:extLst>
      <p:ext uri="{BB962C8B-B14F-4D97-AF65-F5344CB8AC3E}">
        <p14:creationId xmlns:p14="http://schemas.microsoft.com/office/powerpoint/2010/main" val="250439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AE206-B7F4-7244-88F0-694456DCE1AB}" type="datetimeFigureOut">
              <a:rPr lang="en-US" smtClean="0"/>
              <a:t>11/12/2020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96CB3-F9E2-4C41-976B-29CFFDD0A5CE}" type="slidenum">
              <a:rPr lang="en-US" smtClean="0"/>
              <a:t>‹#›</a:t>
            </a:fld>
            <a:endParaRPr lang="en-US"/>
          </a:p>
        </p:txBody>
      </p:sp>
      <p:pic>
        <p:nvPicPr>
          <p:cNvPr id="7" name="Picture 6" descr="Screen Shot 2015-11-25 at 15.13.12.png"/>
          <p:cNvPicPr>
            <a:picLocks noChangeAspect="1"/>
          </p:cNvPicPr>
          <p:nvPr userDrawn="1"/>
        </p:nvPicPr>
        <p:blipFill rotWithShape="1">
          <a:blip r:embed="rId13">
            <a:alphaModFix amt="66000"/>
            <a:extLst>
              <a:ext uri="{28A0092B-C50C-407E-A947-70E740481C1C}">
                <a14:useLocalDpi xmlns:a14="http://schemas.microsoft.com/office/drawing/2010/main" val="0"/>
              </a:ext>
            </a:extLst>
          </a:blip>
          <a:srcRect l="7028" r="3587"/>
          <a:stretch/>
        </p:blipFill>
        <p:spPr>
          <a:xfrm>
            <a:off x="0" y="-40121"/>
            <a:ext cx="9144000" cy="6857999"/>
          </a:xfrm>
          <a:prstGeom prst="rect">
            <a:avLst/>
          </a:prstGeom>
        </p:spPr>
      </p:pic>
    </p:spTree>
    <p:extLst>
      <p:ext uri="{BB962C8B-B14F-4D97-AF65-F5344CB8AC3E}">
        <p14:creationId xmlns:p14="http://schemas.microsoft.com/office/powerpoint/2010/main" val="1550032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56B5B57-8CE8-4BDD-86BB-CE534C1C323A}"/>
              </a:ext>
            </a:extLst>
          </p:cNvPr>
          <p:cNvSpPr>
            <a:spLocks noGrp="1"/>
          </p:cNvSpPr>
          <p:nvPr>
            <p:ph type="title"/>
          </p:nvPr>
        </p:nvSpPr>
        <p:spPr>
          <a:xfrm>
            <a:off x="457200" y="1417637"/>
            <a:ext cx="8229600" cy="2769351"/>
          </a:xfrm>
        </p:spPr>
        <p:txBody>
          <a:bodyPr>
            <a:normAutofit/>
          </a:bodyPr>
          <a:lstStyle/>
          <a:p>
            <a:pPr algn="ctr"/>
            <a:r>
              <a:rPr lang="en-GB" dirty="0"/>
              <a:t>Data Protection and Remote Education</a:t>
            </a:r>
          </a:p>
        </p:txBody>
      </p:sp>
    </p:spTree>
    <p:extLst>
      <p:ext uri="{BB962C8B-B14F-4D97-AF65-F5344CB8AC3E}">
        <p14:creationId xmlns:p14="http://schemas.microsoft.com/office/powerpoint/2010/main" val="245981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1348528-D231-4AC4-BE45-C348F0C2DC63}"/>
              </a:ext>
            </a:extLst>
          </p:cNvPr>
          <p:cNvSpPr>
            <a:spLocks noGrp="1"/>
          </p:cNvSpPr>
          <p:nvPr>
            <p:ph type="title"/>
          </p:nvPr>
        </p:nvSpPr>
        <p:spPr>
          <a:xfrm>
            <a:off x="457200" y="274638"/>
            <a:ext cx="8229600" cy="1143000"/>
          </a:xfrm>
        </p:spPr>
        <p:txBody>
          <a:bodyPr>
            <a:normAutofit fontScale="90000"/>
          </a:bodyPr>
          <a:lstStyle/>
          <a:p>
            <a:pPr algn="ctr"/>
            <a:r>
              <a:rPr lang="en-US" dirty="0"/>
              <a:t>Data Protection and Remote Learning</a:t>
            </a:r>
          </a:p>
        </p:txBody>
      </p:sp>
      <p:sp>
        <p:nvSpPr>
          <p:cNvPr id="5" name="Subtitle 2">
            <a:extLst>
              <a:ext uri="{FF2B5EF4-FFF2-40B4-BE49-F238E27FC236}">
                <a16:creationId xmlns:a16="http://schemas.microsoft.com/office/drawing/2014/main" id="{5A0A8DAC-8FE1-436F-BC13-8C9170AEFABE}"/>
              </a:ext>
            </a:extLst>
          </p:cNvPr>
          <p:cNvSpPr>
            <a:spLocks noGrp="1"/>
          </p:cNvSpPr>
          <p:nvPr>
            <p:ph idx="1"/>
          </p:nvPr>
        </p:nvSpPr>
        <p:spPr>
          <a:xfrm>
            <a:off x="457200" y="1600200"/>
            <a:ext cx="8229600" cy="4525963"/>
          </a:xfrm>
        </p:spPr>
        <p:txBody>
          <a:bodyPr>
            <a:normAutofit lnSpcReduction="10000"/>
          </a:bodyPr>
          <a:lstStyle/>
          <a:p>
            <a:pPr marL="0" indent="0" algn="ctr">
              <a:buNone/>
            </a:pPr>
            <a:r>
              <a:rPr lang="en-US" u="sng" dirty="0">
                <a:solidFill>
                  <a:schemeClr val="tx1"/>
                </a:solidFill>
              </a:rPr>
              <a:t>What should schools consider? </a:t>
            </a:r>
          </a:p>
          <a:p>
            <a:pPr marL="342900" indent="-342900" algn="l">
              <a:spcAft>
                <a:spcPts val="600"/>
              </a:spcAft>
              <a:buFont typeface="Arial" panose="020B0604020202020204" pitchFamily="34" charset="0"/>
              <a:buChar char="•"/>
            </a:pPr>
            <a:r>
              <a:rPr lang="en-US" sz="2600" dirty="0">
                <a:solidFill>
                  <a:schemeClr val="tx1"/>
                </a:solidFill>
              </a:rPr>
              <a:t>Schools have an obligation to have a contingency plan for the continuity of education.</a:t>
            </a:r>
          </a:p>
          <a:p>
            <a:pPr marL="342900" indent="-342900" algn="l">
              <a:spcAft>
                <a:spcPts val="600"/>
              </a:spcAft>
              <a:buFont typeface="Arial" panose="020B0604020202020204" pitchFamily="34" charset="0"/>
              <a:buChar char="•"/>
            </a:pPr>
            <a:r>
              <a:rPr lang="en-US" sz="2600" dirty="0">
                <a:solidFill>
                  <a:schemeClr val="tx1"/>
                </a:solidFill>
              </a:rPr>
              <a:t>Data Protection will probably not be your main priority right now however, it is important to ensure that you are considering your obligations under data protection laws – as a data controller, Schools are responsible for what happens to the data you hold, process and share. </a:t>
            </a:r>
          </a:p>
          <a:p>
            <a:pPr marL="342900" indent="-342900" algn="l">
              <a:spcAft>
                <a:spcPts val="600"/>
              </a:spcAft>
              <a:buFont typeface="Arial" panose="020B0604020202020204" pitchFamily="34" charset="0"/>
              <a:buChar char="•"/>
            </a:pPr>
            <a:r>
              <a:rPr lang="en-US" sz="2600" dirty="0">
                <a:solidFill>
                  <a:schemeClr val="tx1"/>
                </a:solidFill>
              </a:rPr>
              <a:t>What do you need to consider when implementing your plans for remote learning?</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99739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62B5732-4089-48E4-A3EC-E6C9BDAD3E86}"/>
              </a:ext>
            </a:extLst>
          </p:cNvPr>
          <p:cNvSpPr>
            <a:spLocks noGrp="1"/>
          </p:cNvSpPr>
          <p:nvPr>
            <p:ph type="title"/>
          </p:nvPr>
        </p:nvSpPr>
        <p:spPr>
          <a:xfrm>
            <a:off x="457200" y="274638"/>
            <a:ext cx="8229600" cy="1143000"/>
          </a:xfrm>
        </p:spPr>
        <p:txBody>
          <a:bodyPr/>
          <a:lstStyle/>
          <a:p>
            <a:r>
              <a:rPr lang="en-GB" dirty="0"/>
              <a:t>Data Protection Considerations</a:t>
            </a:r>
          </a:p>
        </p:txBody>
      </p:sp>
      <p:sp>
        <p:nvSpPr>
          <p:cNvPr id="5" name="Content Placeholder 2">
            <a:extLst>
              <a:ext uri="{FF2B5EF4-FFF2-40B4-BE49-F238E27FC236}">
                <a16:creationId xmlns:a16="http://schemas.microsoft.com/office/drawing/2014/main" id="{A821CC83-AA4F-4F7C-B360-4A03E0164E9C}"/>
              </a:ext>
            </a:extLst>
          </p:cNvPr>
          <p:cNvSpPr>
            <a:spLocks noGrp="1"/>
          </p:cNvSpPr>
          <p:nvPr>
            <p:ph idx="1"/>
          </p:nvPr>
        </p:nvSpPr>
        <p:spPr>
          <a:xfrm>
            <a:off x="457200" y="1600200"/>
            <a:ext cx="8229600" cy="4525963"/>
          </a:xfrm>
        </p:spPr>
        <p:txBody>
          <a:bodyPr>
            <a:normAutofit fontScale="92500" lnSpcReduction="10000"/>
          </a:bodyPr>
          <a:lstStyle/>
          <a:p>
            <a:pPr>
              <a:spcAft>
                <a:spcPts val="600"/>
              </a:spcAft>
            </a:pPr>
            <a:r>
              <a:rPr lang="en-GB" sz="2400" dirty="0"/>
              <a:t>What platform are you going to use? Will there be more than one? Is this new to the school or are you utilising what you already have in place?</a:t>
            </a:r>
          </a:p>
          <a:p>
            <a:pPr>
              <a:spcAft>
                <a:spcPts val="600"/>
              </a:spcAft>
            </a:pPr>
            <a:r>
              <a:rPr lang="en-GB" sz="2400" dirty="0"/>
              <a:t>Once you have established what platform you are going to use, check for GDPR compliance. Make sure you seek advice from your DPO.</a:t>
            </a:r>
          </a:p>
          <a:p>
            <a:pPr>
              <a:spcAft>
                <a:spcPts val="600"/>
              </a:spcAft>
            </a:pPr>
            <a:r>
              <a:rPr lang="en-GB" sz="2400" dirty="0"/>
              <a:t>What data will you need to share in order for this platform to work? – you should only share the data that is necessary.</a:t>
            </a:r>
          </a:p>
          <a:p>
            <a:pPr>
              <a:spcAft>
                <a:spcPts val="600"/>
              </a:spcAft>
            </a:pPr>
            <a:r>
              <a:rPr lang="en-GB" sz="2400" dirty="0"/>
              <a:t>What is your lawful basis for processing? Will you need consent from parents?</a:t>
            </a:r>
            <a:r>
              <a:rPr lang="en-GB" sz="900" dirty="0"/>
              <a:t>(</a:t>
            </a:r>
            <a:r>
              <a:rPr lang="en-GB" sz="1100" dirty="0"/>
              <a:t>not likely from a GDPR perspective but it may be required for safeguarding purposes)</a:t>
            </a:r>
          </a:p>
          <a:p>
            <a:pPr>
              <a:spcAft>
                <a:spcPts val="600"/>
              </a:spcAft>
            </a:pPr>
            <a:r>
              <a:rPr lang="en-GB" sz="2400" dirty="0"/>
              <a:t>What are the risks? Are we sharing data in a secure way? What could go wrong?</a:t>
            </a:r>
          </a:p>
        </p:txBody>
      </p:sp>
    </p:spTree>
    <p:extLst>
      <p:ext uri="{BB962C8B-B14F-4D97-AF65-F5344CB8AC3E}">
        <p14:creationId xmlns:p14="http://schemas.microsoft.com/office/powerpoint/2010/main" val="2544377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510FA46-5250-45EE-A34F-D5D89CC4510B}"/>
              </a:ext>
            </a:extLst>
          </p:cNvPr>
          <p:cNvSpPr>
            <a:spLocks noGrp="1"/>
          </p:cNvSpPr>
          <p:nvPr>
            <p:ph type="title"/>
          </p:nvPr>
        </p:nvSpPr>
        <p:spPr>
          <a:xfrm>
            <a:off x="457200" y="274638"/>
            <a:ext cx="8229600" cy="1143000"/>
          </a:xfrm>
        </p:spPr>
        <p:txBody>
          <a:bodyPr>
            <a:normAutofit fontScale="90000"/>
          </a:bodyPr>
          <a:lstStyle/>
          <a:p>
            <a:r>
              <a:rPr lang="en-GB"/>
              <a:t>Data Protection Impact Assessments (DPIAs)</a:t>
            </a:r>
          </a:p>
        </p:txBody>
      </p:sp>
      <p:sp>
        <p:nvSpPr>
          <p:cNvPr id="5" name="Content Placeholder 2">
            <a:extLst>
              <a:ext uri="{FF2B5EF4-FFF2-40B4-BE49-F238E27FC236}">
                <a16:creationId xmlns:a16="http://schemas.microsoft.com/office/drawing/2014/main" id="{DB5B5F20-0F22-42A3-AE82-E183628E59EA}"/>
              </a:ext>
            </a:extLst>
          </p:cNvPr>
          <p:cNvSpPr>
            <a:spLocks noGrp="1"/>
          </p:cNvSpPr>
          <p:nvPr>
            <p:ph idx="1"/>
          </p:nvPr>
        </p:nvSpPr>
        <p:spPr>
          <a:xfrm>
            <a:off x="457200" y="1600200"/>
            <a:ext cx="8229600" cy="4525963"/>
          </a:xfrm>
        </p:spPr>
        <p:txBody>
          <a:bodyPr>
            <a:normAutofit fontScale="70000" lnSpcReduction="20000"/>
          </a:bodyPr>
          <a:lstStyle/>
          <a:p>
            <a:pPr>
              <a:spcAft>
                <a:spcPts val="600"/>
              </a:spcAft>
            </a:pPr>
            <a:r>
              <a:rPr lang="en-GB" dirty="0"/>
              <a:t>All of the answers to the questions raised on the previous slide can be captured in your DPIA.</a:t>
            </a:r>
          </a:p>
          <a:p>
            <a:pPr>
              <a:spcAft>
                <a:spcPts val="600"/>
              </a:spcAft>
            </a:pPr>
            <a:r>
              <a:rPr lang="en-GB" dirty="0"/>
              <a:t>What is a DPIA?</a:t>
            </a:r>
          </a:p>
          <a:p>
            <a:pPr lvl="1">
              <a:spcAft>
                <a:spcPts val="600"/>
              </a:spcAft>
            </a:pPr>
            <a:r>
              <a:rPr lang="en-GB" dirty="0"/>
              <a:t>A DPIA is type of risk assessment. There is certain types of processing where a DPIA is required by law. You should also ensure you screen for a DPIA for all of your data processing activities. </a:t>
            </a:r>
          </a:p>
          <a:p>
            <a:pPr lvl="1">
              <a:spcAft>
                <a:spcPts val="600"/>
              </a:spcAft>
            </a:pPr>
            <a:r>
              <a:rPr lang="en-GB" dirty="0"/>
              <a:t>It is highly likely that a DPIA would be required for the provision of remote education.</a:t>
            </a:r>
          </a:p>
          <a:p>
            <a:pPr lvl="2">
              <a:spcAft>
                <a:spcPts val="600"/>
              </a:spcAft>
            </a:pPr>
            <a:r>
              <a:rPr lang="en-GB" dirty="0"/>
              <a:t>Potentially engaging with a new third party processor</a:t>
            </a:r>
          </a:p>
          <a:p>
            <a:pPr lvl="2">
              <a:spcAft>
                <a:spcPts val="600"/>
              </a:spcAft>
            </a:pPr>
            <a:r>
              <a:rPr lang="en-GB" dirty="0"/>
              <a:t>Vulnerable data subjects (children)</a:t>
            </a:r>
          </a:p>
          <a:p>
            <a:pPr lvl="2">
              <a:spcAft>
                <a:spcPts val="600"/>
              </a:spcAft>
            </a:pPr>
            <a:r>
              <a:rPr lang="en-GB" dirty="0"/>
              <a:t>Processing data in a new way for a new purpose</a:t>
            </a:r>
          </a:p>
          <a:p>
            <a:pPr lvl="2">
              <a:spcAft>
                <a:spcPts val="600"/>
              </a:spcAft>
            </a:pPr>
            <a:r>
              <a:rPr lang="en-GB" dirty="0"/>
              <a:t>Using new technologies</a:t>
            </a:r>
          </a:p>
          <a:p>
            <a:pPr lvl="2">
              <a:spcAft>
                <a:spcPts val="600"/>
              </a:spcAft>
            </a:pPr>
            <a:r>
              <a:rPr lang="en-GB" dirty="0"/>
              <a:t>Engaging with children online</a:t>
            </a:r>
          </a:p>
        </p:txBody>
      </p:sp>
    </p:spTree>
    <p:extLst>
      <p:ext uri="{BB962C8B-B14F-4D97-AF65-F5344CB8AC3E}">
        <p14:creationId xmlns:p14="http://schemas.microsoft.com/office/powerpoint/2010/main" val="316798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9332F38-F72B-453D-BC6F-1632C0AD5F9F}"/>
              </a:ext>
            </a:extLst>
          </p:cNvPr>
          <p:cNvSpPr>
            <a:spLocks noGrp="1"/>
          </p:cNvSpPr>
          <p:nvPr>
            <p:ph type="title"/>
          </p:nvPr>
        </p:nvSpPr>
        <p:spPr>
          <a:xfrm>
            <a:off x="457200" y="274638"/>
            <a:ext cx="8229600" cy="1143000"/>
          </a:xfrm>
        </p:spPr>
        <p:txBody>
          <a:bodyPr/>
          <a:lstStyle/>
          <a:p>
            <a:r>
              <a:rPr lang="en-GB" dirty="0"/>
              <a:t>How to carry out a DPIA</a:t>
            </a:r>
          </a:p>
        </p:txBody>
      </p:sp>
      <p:sp>
        <p:nvSpPr>
          <p:cNvPr id="5" name="Content Placeholder 2">
            <a:extLst>
              <a:ext uri="{FF2B5EF4-FFF2-40B4-BE49-F238E27FC236}">
                <a16:creationId xmlns:a16="http://schemas.microsoft.com/office/drawing/2014/main" id="{6C49B6BE-7707-4B07-BED3-E05CB154100E}"/>
              </a:ext>
            </a:extLst>
          </p:cNvPr>
          <p:cNvSpPr>
            <a:spLocks noGrp="1"/>
          </p:cNvSpPr>
          <p:nvPr>
            <p:ph idx="1"/>
          </p:nvPr>
        </p:nvSpPr>
        <p:spPr>
          <a:xfrm>
            <a:off x="457200" y="1600200"/>
            <a:ext cx="8229600" cy="4525963"/>
          </a:xfrm>
        </p:spPr>
        <p:txBody>
          <a:bodyPr>
            <a:normAutofit fontScale="85000" lnSpcReduction="10000"/>
          </a:bodyPr>
          <a:lstStyle/>
          <a:p>
            <a:r>
              <a:rPr lang="en-GB" dirty="0"/>
              <a:t>Aims</a:t>
            </a:r>
          </a:p>
          <a:p>
            <a:pPr lvl="1"/>
            <a:r>
              <a:rPr lang="en-GB" dirty="0"/>
              <a:t>The aims of a DPIA include;</a:t>
            </a:r>
          </a:p>
          <a:p>
            <a:pPr lvl="2"/>
            <a:r>
              <a:rPr lang="en-GB" dirty="0"/>
              <a:t>Assessment of the necessity and proportionality of the processing.</a:t>
            </a:r>
          </a:p>
          <a:p>
            <a:pPr lvl="2"/>
            <a:r>
              <a:rPr lang="en-GB" dirty="0"/>
              <a:t>Assessment of the  associated risks to the data processing, are there any risks to the rights and freedoms of individuals? </a:t>
            </a:r>
          </a:p>
          <a:p>
            <a:pPr lvl="2">
              <a:spcAft>
                <a:spcPts val="600"/>
              </a:spcAft>
            </a:pPr>
            <a:r>
              <a:rPr lang="en-GB" dirty="0"/>
              <a:t>How will you support individuals rights (right to object, right to restrict, rights of access etc.)</a:t>
            </a:r>
          </a:p>
          <a:p>
            <a:pPr lvl="2"/>
            <a:r>
              <a:rPr lang="en-GB" dirty="0"/>
              <a:t>What are the mitigating measures that will reduce the risks?  Do you need to implement anything to mitigate the risk further?</a:t>
            </a:r>
          </a:p>
          <a:p>
            <a:pPr marL="548640" lvl="2" indent="0">
              <a:buNone/>
            </a:pPr>
            <a:endParaRPr lang="en-GB" dirty="0"/>
          </a:p>
          <a:p>
            <a:pPr marL="548640" lvl="2" indent="0">
              <a:buNone/>
            </a:pPr>
            <a:r>
              <a:rPr lang="en-GB" dirty="0"/>
              <a:t>It sounds complicated and we empathise that this process can appear to be overwhelming. </a:t>
            </a:r>
          </a:p>
        </p:txBody>
      </p:sp>
    </p:spTree>
    <p:extLst>
      <p:ext uri="{BB962C8B-B14F-4D97-AF65-F5344CB8AC3E}">
        <p14:creationId xmlns:p14="http://schemas.microsoft.com/office/powerpoint/2010/main" val="984384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BBE8C72-A1BA-4B85-876B-04C5C2E2C936}"/>
              </a:ext>
            </a:extLst>
          </p:cNvPr>
          <p:cNvSpPr>
            <a:spLocks noGrp="1"/>
          </p:cNvSpPr>
          <p:nvPr>
            <p:ph type="title"/>
          </p:nvPr>
        </p:nvSpPr>
        <p:spPr>
          <a:xfrm>
            <a:off x="457200" y="274638"/>
            <a:ext cx="8229600" cy="1143000"/>
          </a:xfrm>
        </p:spPr>
        <p:txBody>
          <a:bodyPr>
            <a:normAutofit fontScale="90000"/>
          </a:bodyPr>
          <a:lstStyle/>
          <a:p>
            <a:r>
              <a:rPr lang="en-GB" dirty="0"/>
              <a:t>How do we complete your assessment? </a:t>
            </a:r>
          </a:p>
        </p:txBody>
      </p:sp>
      <p:graphicFrame>
        <p:nvGraphicFramePr>
          <p:cNvPr id="5" name="Content Placeholder 3">
            <a:extLst>
              <a:ext uri="{FF2B5EF4-FFF2-40B4-BE49-F238E27FC236}">
                <a16:creationId xmlns:a16="http://schemas.microsoft.com/office/drawing/2014/main" id="{9040F4A0-555B-4A03-A169-08D3651DA0EC}"/>
              </a:ext>
            </a:extLst>
          </p:cNvPr>
          <p:cNvGraphicFramePr>
            <a:graphicFrameLocks noGrp="1"/>
          </p:cNvGraphicFramePr>
          <p:nvPr>
            <p:ph idx="1"/>
            <p:extLst>
              <p:ext uri="{D42A27DB-BD31-4B8C-83A1-F6EECF244321}">
                <p14:modId xmlns:p14="http://schemas.microsoft.com/office/powerpoint/2010/main" val="223430187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7342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5A1FB12-91A2-4511-A4B5-92FF8E7D2FB2}"/>
              </a:ext>
            </a:extLst>
          </p:cNvPr>
          <p:cNvSpPr>
            <a:spLocks noGrp="1"/>
          </p:cNvSpPr>
          <p:nvPr>
            <p:ph type="title"/>
          </p:nvPr>
        </p:nvSpPr>
        <p:spPr>
          <a:xfrm>
            <a:off x="457200" y="274638"/>
            <a:ext cx="8229600" cy="1143000"/>
          </a:xfrm>
        </p:spPr>
        <p:txBody>
          <a:bodyPr/>
          <a:lstStyle/>
          <a:p>
            <a:r>
              <a:rPr lang="en-GB" dirty="0"/>
              <a:t>Support…..</a:t>
            </a:r>
          </a:p>
        </p:txBody>
      </p:sp>
      <p:sp>
        <p:nvSpPr>
          <p:cNvPr id="5" name="Content Placeholder 2">
            <a:extLst>
              <a:ext uri="{FF2B5EF4-FFF2-40B4-BE49-F238E27FC236}">
                <a16:creationId xmlns:a16="http://schemas.microsoft.com/office/drawing/2014/main" id="{CD8DA15E-E1AF-4F07-8EB8-8F586F3C68FF}"/>
              </a:ext>
            </a:extLst>
          </p:cNvPr>
          <p:cNvSpPr>
            <a:spLocks noGrp="1"/>
          </p:cNvSpPr>
          <p:nvPr>
            <p:ph idx="1"/>
          </p:nvPr>
        </p:nvSpPr>
        <p:spPr>
          <a:xfrm>
            <a:off x="457200" y="1600200"/>
            <a:ext cx="8229600" cy="4525963"/>
          </a:xfrm>
        </p:spPr>
        <p:txBody>
          <a:bodyPr>
            <a:normAutofit fontScale="77500" lnSpcReduction="20000"/>
          </a:bodyPr>
          <a:lstStyle/>
          <a:p>
            <a:pPr>
              <a:spcAft>
                <a:spcPts val="600"/>
              </a:spcAft>
            </a:pPr>
            <a:r>
              <a:rPr lang="en-GB" dirty="0"/>
              <a:t>Most of the DPIA will have been covered in the considerations carried out when designing your contingency plan.</a:t>
            </a:r>
          </a:p>
          <a:p>
            <a:pPr>
              <a:spcAft>
                <a:spcPts val="600"/>
              </a:spcAft>
            </a:pPr>
            <a:r>
              <a:rPr lang="en-GB" dirty="0"/>
              <a:t>Seek the advice of your IT support – record the assurances you have regarding secure systems within the DPIA.</a:t>
            </a:r>
          </a:p>
          <a:p>
            <a:pPr>
              <a:spcAft>
                <a:spcPts val="600"/>
              </a:spcAft>
            </a:pPr>
            <a:r>
              <a:rPr lang="en-GB" dirty="0"/>
              <a:t>Seek advice from your DPO – what assurances do you have to demonstrate the GDPR compliance of your chosen platform? Are the school complying with their data protection obligations?</a:t>
            </a:r>
          </a:p>
          <a:p>
            <a:pPr>
              <a:spcAft>
                <a:spcPts val="600"/>
              </a:spcAft>
            </a:pPr>
            <a:r>
              <a:rPr lang="en-GB" dirty="0"/>
              <a:t>Consult your safeguarding lead – Data protection and safeguarding often go hand in hand. The overall aim is to ensure staff and pupils, and their data, are kept safe.</a:t>
            </a:r>
          </a:p>
          <a:p>
            <a:pPr>
              <a:spcAft>
                <a:spcPts val="600"/>
              </a:spcAft>
            </a:pPr>
            <a:endParaRPr lang="en-GB" dirty="0"/>
          </a:p>
        </p:txBody>
      </p:sp>
    </p:spTree>
    <p:extLst>
      <p:ext uri="{BB962C8B-B14F-4D97-AF65-F5344CB8AC3E}">
        <p14:creationId xmlns:p14="http://schemas.microsoft.com/office/powerpoint/2010/main" val="85217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4C6A5DFFF5444BBFAF954A7F03EE93" ma:contentTypeVersion="12" ma:contentTypeDescription="Create a new document." ma:contentTypeScope="" ma:versionID="541db39b5ff8d22c8b8e892703d9370e">
  <xsd:schema xmlns:xsd="http://www.w3.org/2001/XMLSchema" xmlns:xs="http://www.w3.org/2001/XMLSchema" xmlns:p="http://schemas.microsoft.com/office/2006/metadata/properties" xmlns:ns3="a14d1103-04fc-403b-ab74-f9864fff5191" xmlns:ns4="bf60ba4f-a7a1-475b-9dbb-8eb223133e17" targetNamespace="http://schemas.microsoft.com/office/2006/metadata/properties" ma:root="true" ma:fieldsID="be2ce52253c44b5054d91dd398654098" ns3:_="" ns4:_="">
    <xsd:import namespace="a14d1103-04fc-403b-ab74-f9864fff5191"/>
    <xsd:import namespace="bf60ba4f-a7a1-475b-9dbb-8eb223133e1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d1103-04fc-403b-ab74-f9864fff51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60ba4f-a7a1-475b-9dbb-8eb223133e1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66113A-AE44-4778-8A87-F7A231E3CC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d1103-04fc-403b-ab74-f9864fff5191"/>
    <ds:schemaRef ds:uri="bf60ba4f-a7a1-475b-9dbb-8eb223133e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1E78C3-4056-4D40-AAA1-C1E4D98D1A29}">
  <ds:schemaRefs>
    <ds:schemaRef ds:uri="http://schemas.microsoft.com/sharepoint/v3/contenttype/forms"/>
  </ds:schemaRefs>
</ds:datastoreItem>
</file>

<file path=customXml/itemProps3.xml><?xml version="1.0" encoding="utf-8"?>
<ds:datastoreItem xmlns:ds="http://schemas.openxmlformats.org/officeDocument/2006/customXml" ds:itemID="{2ACF5FB7-0EBD-4FA1-9873-2D634D45C18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23752</TotalTime>
  <Words>804</Words>
  <Application>Microsoft Office PowerPoint</Application>
  <PresentationFormat>On-screen Show (4:3)</PresentationFormat>
  <Paragraphs>49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Data Protection and Remote Education</vt:lpstr>
      <vt:lpstr>Data Protection and Remote Learning</vt:lpstr>
      <vt:lpstr>Data Protection Considerations</vt:lpstr>
      <vt:lpstr>Data Protection Impact Assessments (DPIAs)</vt:lpstr>
      <vt:lpstr>How to carry out a DPIA</vt:lpstr>
      <vt:lpstr>How do we complete your assessment? </vt:lpstr>
      <vt:lpstr>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Designated Safeguarding Leaders . . .  Just about ‘Everything you need to know about Online Safety Awareness’</dc:title>
  <dc:creator>Jane Key</dc:creator>
  <cp:lastModifiedBy>Margot Brown</cp:lastModifiedBy>
  <cp:revision>72</cp:revision>
  <dcterms:created xsi:type="dcterms:W3CDTF">2018-10-26T10:42:44Z</dcterms:created>
  <dcterms:modified xsi:type="dcterms:W3CDTF">2020-11-12T12:44:03Z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0x0101005A4C6A5DFFF5444BBFAF954A7F03EE93</vt:lpwstr>
  </property>
</Properties>
</file>