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54" d="100"/>
          <a:sy n="54" d="100"/>
        </p:scale>
        <p:origin x="66" y="4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got Brown" userId="c6a96af3-4390-4a72-9023-a630c496c83a" providerId="ADAL" clId="{C6B93A33-8CD3-4116-A7FA-87CF05446041}"/>
    <pc:docChg chg="modSld">
      <pc:chgData name="Margot Brown" userId="c6a96af3-4390-4a72-9023-a630c496c83a" providerId="ADAL" clId="{C6B93A33-8CD3-4116-A7FA-87CF05446041}" dt="2020-10-15T11:49:20.299" v="297" actId="20577"/>
      <pc:docMkLst>
        <pc:docMk/>
      </pc:docMkLst>
      <pc:sldChg chg="modSp">
        <pc:chgData name="Margot Brown" userId="c6a96af3-4390-4a72-9023-a630c496c83a" providerId="ADAL" clId="{C6B93A33-8CD3-4116-A7FA-87CF05446041}" dt="2020-10-14T16:47:45.288" v="173" actId="20577"/>
        <pc:sldMkLst>
          <pc:docMk/>
          <pc:sldMk cId="62275210" sldId="258"/>
        </pc:sldMkLst>
        <pc:spChg chg="mod">
          <ac:chgData name="Margot Brown" userId="c6a96af3-4390-4a72-9023-a630c496c83a" providerId="ADAL" clId="{C6B93A33-8CD3-4116-A7FA-87CF05446041}" dt="2020-10-14T16:47:45.288" v="173" actId="20577"/>
          <ac:spMkLst>
            <pc:docMk/>
            <pc:sldMk cId="62275210" sldId="258"/>
            <ac:spMk id="3" creationId="{0947ABE6-AA77-4678-AE23-F25CAE907608}"/>
          </ac:spMkLst>
        </pc:spChg>
      </pc:sldChg>
      <pc:sldChg chg="modSp">
        <pc:chgData name="Margot Brown" userId="c6a96af3-4390-4a72-9023-a630c496c83a" providerId="ADAL" clId="{C6B93A33-8CD3-4116-A7FA-87CF05446041}" dt="2020-10-14T16:46:43.797" v="41" actId="20577"/>
        <pc:sldMkLst>
          <pc:docMk/>
          <pc:sldMk cId="3139411159" sldId="259"/>
        </pc:sldMkLst>
        <pc:spChg chg="mod">
          <ac:chgData name="Margot Brown" userId="c6a96af3-4390-4a72-9023-a630c496c83a" providerId="ADAL" clId="{C6B93A33-8CD3-4116-A7FA-87CF05446041}" dt="2020-10-14T16:46:43.797" v="41" actId="20577"/>
          <ac:spMkLst>
            <pc:docMk/>
            <pc:sldMk cId="3139411159" sldId="259"/>
            <ac:spMk id="3" creationId="{FFA3E4F9-DA5A-4E13-A5A2-0DEAD149445D}"/>
          </ac:spMkLst>
        </pc:spChg>
      </pc:sldChg>
      <pc:sldChg chg="modSp">
        <pc:chgData name="Margot Brown" userId="c6a96af3-4390-4a72-9023-a630c496c83a" providerId="ADAL" clId="{C6B93A33-8CD3-4116-A7FA-87CF05446041}" dt="2020-10-15T11:49:20.299" v="297" actId="20577"/>
        <pc:sldMkLst>
          <pc:docMk/>
          <pc:sldMk cId="3992394991" sldId="260"/>
        </pc:sldMkLst>
        <pc:spChg chg="mod">
          <ac:chgData name="Margot Brown" userId="c6a96af3-4390-4a72-9023-a630c496c83a" providerId="ADAL" clId="{C6B93A33-8CD3-4116-A7FA-87CF05446041}" dt="2020-10-15T11:49:20.299" v="297" actId="20577"/>
          <ac:spMkLst>
            <pc:docMk/>
            <pc:sldMk cId="3992394991" sldId="260"/>
            <ac:spMk id="3" creationId="{2CC80E05-8AC8-4D33-8CD8-F8DC973E052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997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80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471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286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645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778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737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9683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81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895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507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724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316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581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69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022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405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19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  <p:sldLayoutId id="2147483836" r:id="rId12"/>
    <p:sldLayoutId id="2147483837" r:id="rId13"/>
    <p:sldLayoutId id="2147483838" r:id="rId14"/>
    <p:sldLayoutId id="2147483839" r:id="rId15"/>
    <p:sldLayoutId id="2147483840" r:id="rId16"/>
    <p:sldLayoutId id="214748384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Pages/ResponsePage.aspx?id=-hEVTLm6ekOhnanlPyn9sD1pFIphP1NDgHi3FUdWkA9UQkxMRloyVk9VWjlFN041N1Q5Q0czOFdUUC4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8">
            <a:extLst>
              <a:ext uri="{FF2B5EF4-FFF2-40B4-BE49-F238E27FC236}">
                <a16:creationId xmlns:a16="http://schemas.microsoft.com/office/drawing/2014/main" id="{984EBD3F-67EF-44C7-B884-6983D06E0E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41742" y="648930"/>
            <a:ext cx="3461281" cy="3347337"/>
          </a:xfrm>
        </p:spPr>
        <p:txBody>
          <a:bodyPr>
            <a:normAutofit/>
          </a:bodyPr>
          <a:lstStyle/>
          <a:p>
            <a:r>
              <a:rPr lang="en-US" sz="4800">
                <a:cs typeface="Calibri Light"/>
              </a:rPr>
              <a:t>Consortia Project</a:t>
            </a:r>
            <a:endParaRPr lang="en-US" sz="4800"/>
          </a:p>
        </p:txBody>
      </p:sp>
      <p:grpSp>
        <p:nvGrpSpPr>
          <p:cNvPr id="35" name="Group 10">
            <a:extLst>
              <a:ext uri="{FF2B5EF4-FFF2-40B4-BE49-F238E27FC236}">
                <a16:creationId xmlns:a16="http://schemas.microsoft.com/office/drawing/2014/main" id="{B04EA309-75FB-47C1-A6DE-0641E88285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86714" y="-4763"/>
            <a:ext cx="5014912" cy="6862763"/>
            <a:chOff x="2928938" y="-4763"/>
            <a:chExt cx="5014912" cy="6862763"/>
          </a:xfrm>
        </p:grpSpPr>
        <p:sp>
          <p:nvSpPr>
            <p:cNvPr id="37" name="Freeform 6">
              <a:extLst>
                <a:ext uri="{FF2B5EF4-FFF2-40B4-BE49-F238E27FC236}">
                  <a16:creationId xmlns:a16="http://schemas.microsoft.com/office/drawing/2014/main" id="{46C35B8F-F012-4EB6-9A40-14AC47D52F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38" name="Freeform 7">
              <a:extLst>
                <a:ext uri="{FF2B5EF4-FFF2-40B4-BE49-F238E27FC236}">
                  <a16:creationId xmlns:a16="http://schemas.microsoft.com/office/drawing/2014/main" id="{86B5E619-B0C5-46FF-83E1-4B39600A8B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40" name="Freeform 25">
              <a:extLst>
                <a:ext uri="{FF2B5EF4-FFF2-40B4-BE49-F238E27FC236}">
                  <a16:creationId xmlns:a16="http://schemas.microsoft.com/office/drawing/2014/main" id="{8FED7728-C4A5-4FEC-8B1F-B1847A9AB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42" name="Freeform 26">
              <a:extLst>
                <a:ext uri="{FF2B5EF4-FFF2-40B4-BE49-F238E27FC236}">
                  <a16:creationId xmlns:a16="http://schemas.microsoft.com/office/drawing/2014/main" id="{3B9EAFCC-013A-4E5C-8D5D-DE083A1BD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44" name="Freeform 27">
              <a:extLst>
                <a:ext uri="{FF2B5EF4-FFF2-40B4-BE49-F238E27FC236}">
                  <a16:creationId xmlns:a16="http://schemas.microsoft.com/office/drawing/2014/main" id="{B902B53C-309D-40B8-AAEC-7A08AEB09B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45" name="Freeform 28">
              <a:extLst>
                <a:ext uri="{FF2B5EF4-FFF2-40B4-BE49-F238E27FC236}">
                  <a16:creationId xmlns:a16="http://schemas.microsoft.com/office/drawing/2014/main" id="{AAA81E4B-E270-4490-BDD4-668078C7D7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46" name="Rounded Rectangle 16">
            <a:extLst>
              <a:ext uri="{FF2B5EF4-FFF2-40B4-BE49-F238E27FC236}">
                <a16:creationId xmlns:a16="http://schemas.microsoft.com/office/drawing/2014/main" id="{B498D191-2892-49ED-9A61-B92F9F2187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693" y="648931"/>
            <a:ext cx="6854433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Diagram&#10;&#10;Description automatically generated">
            <a:extLst>
              <a:ext uri="{FF2B5EF4-FFF2-40B4-BE49-F238E27FC236}">
                <a16:creationId xmlns:a16="http://schemas.microsoft.com/office/drawing/2014/main" id="{C2EE49E4-4F48-4CF3-8B03-636E2FF2F7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550" y="1207189"/>
            <a:ext cx="6202778" cy="4155860"/>
          </a:xfrm>
          <a:prstGeom prst="rect">
            <a:avLst/>
          </a:prstGeom>
        </p:spPr>
      </p:pic>
      <p:pic>
        <p:nvPicPr>
          <p:cNvPr id="5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595DD451-976C-4C6E-B5B2-87D29AA48E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45461" y="106741"/>
            <a:ext cx="2743200" cy="9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593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>
            <a:extLst>
              <a:ext uri="{FF2B5EF4-FFF2-40B4-BE49-F238E27FC236}">
                <a16:creationId xmlns:a16="http://schemas.microsoft.com/office/drawing/2014/main" id="{DE47280D-9DF4-4EC0-870E-F5799F7AD3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Freeform 37">
            <a:extLst>
              <a:ext uri="{FF2B5EF4-FFF2-40B4-BE49-F238E27FC236}">
                <a16:creationId xmlns:a16="http://schemas.microsoft.com/office/drawing/2014/main" id="{7ED3A13C-2CCC-4715-A54F-87795E0CE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" y="2"/>
            <a:ext cx="8005382" cy="6857999"/>
          </a:xfrm>
          <a:custGeom>
            <a:avLst/>
            <a:gdLst>
              <a:gd name="connsiteX0" fmla="*/ 0 w 8005382"/>
              <a:gd name="connsiteY0" fmla="*/ 0 h 6857999"/>
              <a:gd name="connsiteX1" fmla="*/ 7723450 w 8005382"/>
              <a:gd name="connsiteY1" fmla="*/ 0 h 6857999"/>
              <a:gd name="connsiteX2" fmla="*/ 6859850 w 8005382"/>
              <a:gd name="connsiteY2" fmla="*/ 5223932 h 6857999"/>
              <a:gd name="connsiteX3" fmla="*/ 8005382 w 8005382"/>
              <a:gd name="connsiteY3" fmla="*/ 6857999 h 6857999"/>
              <a:gd name="connsiteX4" fmla="*/ 0 w 8005382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05382" h="6857999">
                <a:moveTo>
                  <a:pt x="0" y="0"/>
                </a:moveTo>
                <a:lnTo>
                  <a:pt x="7723450" y="0"/>
                </a:lnTo>
                <a:lnTo>
                  <a:pt x="6859850" y="5223932"/>
                </a:lnTo>
                <a:lnTo>
                  <a:pt x="8005382" y="6857999"/>
                </a:lnTo>
                <a:lnTo>
                  <a:pt x="0" y="6857999"/>
                </a:lnTo>
                <a:close/>
              </a:path>
            </a:pathLst>
          </a:custGeom>
          <a:ln>
            <a:noFill/>
          </a:ln>
          <a:effectLst/>
        </p:spPr>
        <p:style>
          <a:lnRef idx="1">
            <a:schemeClr val="accent1"/>
          </a:lnRef>
          <a:fillRef idx="1003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28" name="Group 11">
            <a:extLst>
              <a:ext uri="{FF2B5EF4-FFF2-40B4-BE49-F238E27FC236}">
                <a16:creationId xmlns:a16="http://schemas.microsoft.com/office/drawing/2014/main" id="{FB6C0892-83F6-4C98-B806-06627C7325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42930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76E9889C-BAC7-429B-86C0-2D7736A398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84616D5-1F3D-4B55-BA27-B53B56376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D6883E9B-59DA-4777-AC43-55F9164D3F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F5442FF4-005F-4930-92FB-6594E29C4F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648BA981-E918-4543-BE19-51E03C5710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03A6AFED-BD81-4CCC-AADE-1E8923376C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9805A87-EE88-4699-B5F5-4A824C815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1910" y="1023257"/>
            <a:ext cx="3235083" cy="4767943"/>
          </a:xfrm>
          <a:effectLst/>
        </p:spPr>
        <p:txBody>
          <a:bodyPr anchor="ctr">
            <a:normAutofit/>
          </a:bodyPr>
          <a:lstStyle/>
          <a:p>
            <a:pPr algn="l"/>
            <a:r>
              <a:rPr lang="en-US" sz="4400" dirty="0">
                <a:solidFill>
                  <a:srgbClr val="000000"/>
                </a:solidFill>
              </a:rPr>
              <a:t>PROJECT</a:t>
            </a:r>
            <a:br>
              <a:rPr lang="en-US" sz="4400" dirty="0"/>
            </a:br>
            <a:r>
              <a:rPr lang="en-US" sz="4400" dirty="0">
                <a:solidFill>
                  <a:srgbClr val="000000"/>
                </a:solidFill>
              </a:rPr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1180A-8A17-4679-9CD8-5D5978EA2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008" y="376079"/>
            <a:ext cx="6542624" cy="6479834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2300" dirty="0">
                <a:ea typeface="+mn-lt"/>
                <a:cs typeface="+mn-lt"/>
              </a:rPr>
              <a:t>To support and enhance the development and delivery of remote/blended learning opportunities for WCC schools that can be integrated into school curriculum planning</a:t>
            </a:r>
          </a:p>
          <a:p>
            <a:pPr>
              <a:lnSpc>
                <a:spcPct val="90000"/>
              </a:lnSpc>
            </a:pPr>
            <a:r>
              <a:rPr lang="en-US" sz="2300" dirty="0">
                <a:ea typeface="+mn-lt"/>
                <a:cs typeface="+mn-lt"/>
              </a:rPr>
              <a:t>To demonstrate the benefits of remote learning not only in a home learning context but also to support and extend learning opportunities both in school and in blended learning scenarios</a:t>
            </a:r>
          </a:p>
          <a:p>
            <a:pPr>
              <a:lnSpc>
                <a:spcPct val="90000"/>
              </a:lnSpc>
            </a:pPr>
            <a:r>
              <a:rPr lang="en-US" sz="2300" dirty="0">
                <a:ea typeface="+mn-lt"/>
                <a:cs typeface="+mn-lt"/>
              </a:rPr>
              <a:t>To promote the use of online tools that allow access to high-quality online and offline resources and teaching videos, consistently across schools in order to allow interaction, assessment and feedback</a:t>
            </a:r>
          </a:p>
          <a:p>
            <a:pPr>
              <a:lnSpc>
                <a:spcPct val="90000"/>
              </a:lnSpc>
            </a:pPr>
            <a:r>
              <a:rPr lang="en-US" sz="2300">
                <a:ea typeface="+mn-lt"/>
                <a:cs typeface="+mn-lt"/>
              </a:rPr>
              <a:t>To deliver training to, and support through, the 14 </a:t>
            </a:r>
            <a:r>
              <a:rPr lang="en-US" sz="2300" dirty="0">
                <a:ea typeface="+mn-lt"/>
                <a:cs typeface="+mn-lt"/>
              </a:rPr>
              <a:t>WCC consortia and to develop systems within these consortia to share ideas and support, with a </a:t>
            </a:r>
            <a:r>
              <a:rPr lang="en-US" sz="2300">
                <a:ea typeface="+mn-lt"/>
                <a:cs typeface="+mn-lt"/>
              </a:rPr>
              <a:t>view to them becoming more self-sufficient</a:t>
            </a:r>
          </a:p>
          <a:p>
            <a:pPr>
              <a:lnSpc>
                <a:spcPct val="90000"/>
              </a:lnSpc>
            </a:pPr>
            <a:endParaRPr lang="en-US" sz="1900"/>
          </a:p>
        </p:txBody>
      </p:sp>
      <p:pic>
        <p:nvPicPr>
          <p:cNvPr id="4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7F8E1DB6-A8A4-44E7-9884-A3147A50AA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5461" y="106741"/>
            <a:ext cx="2743200" cy="9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072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9CAC3B1-4879-424D-8F15-206277196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957A4D-C016-42BF-9818-D1EF17E83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8914" y="100493"/>
            <a:ext cx="6088358" cy="1042792"/>
          </a:xfrm>
        </p:spPr>
        <p:txBody>
          <a:bodyPr>
            <a:normAutofit/>
          </a:bodyPr>
          <a:lstStyle/>
          <a:p>
            <a:pPr algn="l"/>
            <a:r>
              <a:rPr lang="en-US" sz="4400" dirty="0"/>
              <a:t>EXPECTED OUTCOMES</a:t>
            </a:r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E34CC1C8-EBDD-4AEA-83E6-B27575B62E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649700" y="0"/>
            <a:ext cx="1063625" cy="2782888"/>
          </a:xfrm>
          <a:custGeom>
            <a:avLst/>
            <a:gdLst/>
            <a:ahLst/>
            <a:cxnLst/>
            <a:rect l="0" t="0" r="r" b="b"/>
            <a:pathLst>
              <a:path w="670" h="1753">
                <a:moveTo>
                  <a:pt x="0" y="1696"/>
                </a:moveTo>
                <a:lnTo>
                  <a:pt x="225" y="1753"/>
                </a:lnTo>
                <a:lnTo>
                  <a:pt x="670" y="0"/>
                </a:lnTo>
                <a:lnTo>
                  <a:pt x="430" y="0"/>
                </a:lnTo>
                <a:lnTo>
                  <a:pt x="0" y="16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D6B38644-B85D-4211-9526-5B4C2A662B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2116425" y="0"/>
            <a:ext cx="1035050" cy="2673350"/>
          </a:xfrm>
          <a:custGeom>
            <a:avLst/>
            <a:gdLst/>
            <a:ahLst/>
            <a:cxnLst/>
            <a:rect l="0" t="0" r="r" b="b"/>
            <a:pathLst>
              <a:path w="652" h="1684">
                <a:moveTo>
                  <a:pt x="225" y="1684"/>
                </a:moveTo>
                <a:lnTo>
                  <a:pt x="652" y="0"/>
                </a:lnTo>
                <a:lnTo>
                  <a:pt x="411" y="0"/>
                </a:lnTo>
                <a:lnTo>
                  <a:pt x="0" y="1627"/>
                </a:lnTo>
                <a:lnTo>
                  <a:pt x="219" y="1681"/>
                </a:lnTo>
                <a:lnTo>
                  <a:pt x="225" y="1684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8A8B2820-6B8F-4C19-BFC5-D28EE44E5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457487" y="2587625"/>
            <a:ext cx="2693987" cy="4270375"/>
          </a:xfrm>
          <a:custGeom>
            <a:avLst/>
            <a:gdLst/>
            <a:ahLst/>
            <a:cxnLst/>
            <a:rect l="0" t="0" r="r" b="b"/>
            <a:pathLst>
              <a:path w="1697" h="2693">
                <a:moveTo>
                  <a:pt x="0" y="0"/>
                </a:moveTo>
                <a:lnTo>
                  <a:pt x="1622" y="2693"/>
                </a:lnTo>
                <a:lnTo>
                  <a:pt x="1697" y="2693"/>
                </a:lnTo>
                <a:lnTo>
                  <a:pt x="0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CA45AB7-441E-40A8-A98B-557D68F48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" y="2692400"/>
            <a:ext cx="2713324" cy="3390788"/>
          </a:xfrm>
          <a:custGeom>
            <a:avLst/>
            <a:gdLst>
              <a:gd name="connsiteX0" fmla="*/ 0 w 2713324"/>
              <a:gd name="connsiteY0" fmla="*/ 0 h 3390788"/>
              <a:gd name="connsiteX1" fmla="*/ 4763 w 2713324"/>
              <a:gd name="connsiteY1" fmla="*/ 4763 h 3390788"/>
              <a:gd name="connsiteX2" fmla="*/ 2713324 w 2713324"/>
              <a:gd name="connsiteY2" fmla="*/ 3390788 h 3390788"/>
              <a:gd name="connsiteX3" fmla="*/ 2713324 w 2713324"/>
              <a:gd name="connsiteY3" fmla="*/ 2368619 h 3390788"/>
              <a:gd name="connsiteX4" fmla="*/ 357188 w 2713324"/>
              <a:gd name="connsiteY4" fmla="*/ 90488 h 3390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3324" h="3390788">
                <a:moveTo>
                  <a:pt x="0" y="0"/>
                </a:moveTo>
                <a:lnTo>
                  <a:pt x="4763" y="4763"/>
                </a:lnTo>
                <a:lnTo>
                  <a:pt x="2713324" y="3390788"/>
                </a:lnTo>
                <a:lnTo>
                  <a:pt x="2713324" y="2368619"/>
                </a:lnTo>
                <a:lnTo>
                  <a:pt x="357188" y="9048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F516030-4F00-4C48-AD93-91EFA17A1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0" y="2582863"/>
            <a:ext cx="3151474" cy="4275137"/>
          </a:xfrm>
          <a:custGeom>
            <a:avLst/>
            <a:gdLst>
              <a:gd name="connsiteX0" fmla="*/ 0 w 3151474"/>
              <a:gd name="connsiteY0" fmla="*/ 0 h 4275137"/>
              <a:gd name="connsiteX1" fmla="*/ 0 w 3151474"/>
              <a:gd name="connsiteY1" fmla="*/ 4757 h 4275137"/>
              <a:gd name="connsiteX2" fmla="*/ 2693987 w 3151474"/>
              <a:gd name="connsiteY2" fmla="*/ 4275137 h 4275137"/>
              <a:gd name="connsiteX3" fmla="*/ 3151474 w 3151474"/>
              <a:gd name="connsiteY3" fmla="*/ 4275137 h 4275137"/>
              <a:gd name="connsiteX4" fmla="*/ 3151474 w 3151474"/>
              <a:gd name="connsiteY4" fmla="*/ 3714295 h 4275137"/>
              <a:gd name="connsiteX5" fmla="*/ 419100 w 3151474"/>
              <a:gd name="connsiteY5" fmla="*/ 176017 h 4275137"/>
              <a:gd name="connsiteX6" fmla="*/ 361950 w 3151474"/>
              <a:gd name="connsiteY6" fmla="*/ 95144 h 4275137"/>
              <a:gd name="connsiteX7" fmla="*/ 357188 w 3151474"/>
              <a:gd name="connsiteY7" fmla="*/ 90387 h 42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51474" h="4275137">
                <a:moveTo>
                  <a:pt x="0" y="0"/>
                </a:moveTo>
                <a:lnTo>
                  <a:pt x="0" y="4757"/>
                </a:lnTo>
                <a:lnTo>
                  <a:pt x="2693987" y="4275137"/>
                </a:lnTo>
                <a:lnTo>
                  <a:pt x="3151474" y="4275137"/>
                </a:lnTo>
                <a:lnTo>
                  <a:pt x="3151474" y="3714295"/>
                </a:lnTo>
                <a:lnTo>
                  <a:pt x="419100" y="176017"/>
                </a:lnTo>
                <a:lnTo>
                  <a:pt x="361950" y="95144"/>
                </a:lnTo>
                <a:lnTo>
                  <a:pt x="357188" y="90387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820085E-2582-4A95-98EE-45DFFD5C01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0" y="2697164"/>
            <a:ext cx="2706398" cy="3513899"/>
          </a:xfrm>
          <a:custGeom>
            <a:avLst/>
            <a:gdLst>
              <a:gd name="connsiteX0" fmla="*/ 0 w 2706398"/>
              <a:gd name="connsiteY0" fmla="*/ 0 h 3513899"/>
              <a:gd name="connsiteX1" fmla="*/ 2706398 w 2706398"/>
              <a:gd name="connsiteY1" fmla="*/ 3513899 h 3513899"/>
              <a:gd name="connsiteX2" fmla="*/ 2706398 w 2706398"/>
              <a:gd name="connsiteY2" fmla="*/ 3383321 h 3513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6398" h="3513899">
                <a:moveTo>
                  <a:pt x="0" y="0"/>
                </a:moveTo>
                <a:lnTo>
                  <a:pt x="2706398" y="3513899"/>
                </a:lnTo>
                <a:lnTo>
                  <a:pt x="2706398" y="3383321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7ABE6-AA77-4678-AE23-F25CAE907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3951" y="1270371"/>
            <a:ext cx="8786863" cy="428207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ea typeface="+mn-lt"/>
                <a:cs typeface="+mn-lt"/>
              </a:rPr>
              <a:t>Creation of  remote learning ‘expert users’ - one per consortium with 13 schools or below, two for those with 14 or above (nominations 23/10/20)</a:t>
            </a:r>
          </a:p>
          <a:p>
            <a:r>
              <a:rPr lang="en-US" dirty="0">
                <a:ea typeface="+mn-lt"/>
                <a:cs typeface="+mn-lt"/>
              </a:rPr>
              <a:t>The expert users to be responsible for cascading training to the required lead staff from each school in their consortium group</a:t>
            </a:r>
          </a:p>
          <a:p>
            <a:r>
              <a:rPr lang="en-US" dirty="0">
                <a:ea typeface="+mn-lt"/>
                <a:cs typeface="+mn-lt"/>
              </a:rPr>
              <a:t>For schools who have already started their remote/blended learning journey; to share their ideas, consolidate their practice and look for new opportunities; particularly in terms of the use or remote learning systems within school</a:t>
            </a:r>
          </a:p>
          <a:p>
            <a:r>
              <a:rPr lang="en-US" dirty="0">
                <a:ea typeface="+mn-lt"/>
                <a:cs typeface="+mn-lt"/>
              </a:rPr>
              <a:t>For schools who have not previously used remote or blended learning; to select an appropriate delivery model, plan for its implementation, train staff, trial and develop their ideas with pupils and develop their confidence in using the available technologies</a:t>
            </a:r>
          </a:p>
          <a:p>
            <a:endParaRPr lang="en-US" sz="1800" dirty="0"/>
          </a:p>
        </p:txBody>
      </p:sp>
      <p:pic>
        <p:nvPicPr>
          <p:cNvPr id="5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2092351B-40CE-47B7-A8BD-A369ECF864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5461" y="106741"/>
            <a:ext cx="2743200" cy="9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75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E47280D-9DF4-4EC0-870E-F5799F7AD3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 37">
            <a:extLst>
              <a:ext uri="{FF2B5EF4-FFF2-40B4-BE49-F238E27FC236}">
                <a16:creationId xmlns:a16="http://schemas.microsoft.com/office/drawing/2014/main" id="{7ED3A13C-2CCC-4715-A54F-87795E0CE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" y="2"/>
            <a:ext cx="8005382" cy="6857999"/>
          </a:xfrm>
          <a:custGeom>
            <a:avLst/>
            <a:gdLst>
              <a:gd name="connsiteX0" fmla="*/ 0 w 8005382"/>
              <a:gd name="connsiteY0" fmla="*/ 0 h 6857999"/>
              <a:gd name="connsiteX1" fmla="*/ 7723450 w 8005382"/>
              <a:gd name="connsiteY1" fmla="*/ 0 h 6857999"/>
              <a:gd name="connsiteX2" fmla="*/ 6859850 w 8005382"/>
              <a:gd name="connsiteY2" fmla="*/ 5223932 h 6857999"/>
              <a:gd name="connsiteX3" fmla="*/ 8005382 w 8005382"/>
              <a:gd name="connsiteY3" fmla="*/ 6857999 h 6857999"/>
              <a:gd name="connsiteX4" fmla="*/ 0 w 8005382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05382" h="6857999">
                <a:moveTo>
                  <a:pt x="0" y="0"/>
                </a:moveTo>
                <a:lnTo>
                  <a:pt x="7723450" y="0"/>
                </a:lnTo>
                <a:lnTo>
                  <a:pt x="6859850" y="5223932"/>
                </a:lnTo>
                <a:lnTo>
                  <a:pt x="8005382" y="6857999"/>
                </a:lnTo>
                <a:lnTo>
                  <a:pt x="0" y="6857999"/>
                </a:lnTo>
                <a:close/>
              </a:path>
            </a:pathLst>
          </a:custGeom>
          <a:ln>
            <a:noFill/>
          </a:ln>
          <a:effectLst/>
        </p:spPr>
        <p:style>
          <a:lnRef idx="1">
            <a:schemeClr val="accent1"/>
          </a:lnRef>
          <a:fillRef idx="1003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B6C0892-83F6-4C98-B806-06627C7325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942930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76E9889C-BAC7-429B-86C0-2D7736A398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84616D5-1F3D-4B55-BA27-B53B56376B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D6883E9B-59DA-4777-AC43-55F9164D3F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F5442FF4-005F-4930-92FB-6594E29C4F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648BA981-E918-4543-BE19-51E03C5710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03A6AFED-BD81-4CCC-AADE-1E8923376C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A0284E6-6F73-4612-A418-3E6B90547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1910" y="1023257"/>
            <a:ext cx="3235083" cy="4767943"/>
          </a:xfrm>
          <a:effectLst/>
        </p:spPr>
        <p:txBody>
          <a:bodyPr anchor="ctr">
            <a:normAutofit/>
          </a:bodyPr>
          <a:lstStyle/>
          <a:p>
            <a:pPr algn="l"/>
            <a:r>
              <a:rPr lang="en-US" dirty="0">
                <a:solidFill>
                  <a:srgbClr val="000000"/>
                </a:solidFill>
              </a:rPr>
              <a:t>INITIAL TRAINING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sz="3200" dirty="0">
                <a:solidFill>
                  <a:srgbClr val="000000"/>
                </a:solidFill>
              </a:rPr>
              <a:t>(to be completed by 12/2020)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3E4F9-DA5A-4E13-A5A2-0DEAD1494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035" y="1023257"/>
            <a:ext cx="5968515" cy="476794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Four remote twilight training sessions to be offered to all consortia schools (ICT + SLT leads in each school);</a:t>
            </a:r>
          </a:p>
          <a:p>
            <a:pPr lvl="1"/>
            <a:r>
              <a:rPr lang="en-US" sz="1800" dirty="0"/>
              <a:t>Using digital teaching to improve learning</a:t>
            </a:r>
          </a:p>
          <a:p>
            <a:pPr lvl="1"/>
            <a:r>
              <a:rPr lang="en-US" sz="1800" dirty="0"/>
              <a:t>Preparing your school for blended learning</a:t>
            </a:r>
          </a:p>
          <a:p>
            <a:pPr lvl="1"/>
            <a:r>
              <a:rPr lang="en-US" sz="1800" dirty="0"/>
              <a:t>Exploring options for blended learning</a:t>
            </a:r>
          </a:p>
          <a:p>
            <a:pPr lvl="1"/>
            <a:r>
              <a:rPr lang="en-US" sz="1800" dirty="0"/>
              <a:t>Considering online safety</a:t>
            </a:r>
          </a:p>
          <a:p>
            <a:r>
              <a:rPr lang="en-US" dirty="0"/>
              <a:t>Five remote daytime training sessions for identified consortia expert users;</a:t>
            </a:r>
          </a:p>
          <a:p>
            <a:pPr lvl="1"/>
            <a:r>
              <a:rPr lang="en-US" sz="1800" dirty="0"/>
              <a:t>Blended Learning using MS Teams</a:t>
            </a:r>
          </a:p>
          <a:p>
            <a:pPr lvl="1"/>
            <a:r>
              <a:rPr lang="en-US" sz="1800" dirty="0"/>
              <a:t>Blended Learning using Google Classroom</a:t>
            </a:r>
          </a:p>
          <a:p>
            <a:pPr lvl="1"/>
            <a:r>
              <a:rPr lang="en-US" sz="1800" dirty="0"/>
              <a:t>Blended Learning using Purple Mash</a:t>
            </a:r>
          </a:p>
          <a:p>
            <a:pPr lvl="1"/>
            <a:r>
              <a:rPr lang="en-US" sz="1800" dirty="0"/>
              <a:t>Recording and sharing video lessons</a:t>
            </a:r>
          </a:p>
          <a:p>
            <a:pPr lvl="1"/>
            <a:r>
              <a:rPr lang="en-US" sz="1800" dirty="0"/>
              <a:t>Monitoring an analysis of blended learning solutions</a:t>
            </a:r>
          </a:p>
        </p:txBody>
      </p:sp>
      <p:pic>
        <p:nvPicPr>
          <p:cNvPr id="4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1A3B32EF-D1FE-438F-9C60-08C6597FA0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5461" y="106741"/>
            <a:ext cx="2743200" cy="9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411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2CAEA-2562-4AC9-9A2F-72EB3A84B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1050" y="-3131"/>
            <a:ext cx="5436276" cy="1303750"/>
          </a:xfrm>
        </p:spPr>
        <p:txBody>
          <a:bodyPr>
            <a:normAutofit/>
          </a:bodyPr>
          <a:lstStyle/>
          <a:p>
            <a:pPr algn="l"/>
            <a:r>
              <a:rPr lang="en-US" sz="4400" dirty="0"/>
              <a:t>PROJECT APPROACH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80E05-8AC8-4D33-8CD8-F8DC973E0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1049" y="1163876"/>
            <a:ext cx="9381974" cy="5399762"/>
          </a:xfrm>
        </p:spPr>
        <p:txBody>
          <a:bodyPr>
            <a:normAutofit/>
          </a:bodyPr>
          <a:lstStyle/>
          <a:p>
            <a:r>
              <a:rPr lang="en-US" dirty="0"/>
              <a:t>ICTDS to provide initial training for all school leads, along with more in-depth training for one expert user in each consortia group</a:t>
            </a:r>
          </a:p>
          <a:p>
            <a:r>
              <a:rPr lang="en-US" dirty="0"/>
              <a:t>ICTDS to provide ongoing support for primary consortia expert users along with project coordination</a:t>
            </a:r>
          </a:p>
          <a:p>
            <a:r>
              <a:rPr lang="en-US" dirty="0"/>
              <a:t>Expert users to deliver support and training for schools within their consortium group</a:t>
            </a:r>
          </a:p>
          <a:p>
            <a:r>
              <a:rPr lang="en-US" dirty="0">
                <a:ea typeface="+mn-lt"/>
                <a:cs typeface="+mn-lt"/>
              </a:rPr>
              <a:t>Expert user group meetings – to review progress and consider additional support requirements</a:t>
            </a:r>
            <a:endParaRPr lang="en-US" dirty="0"/>
          </a:p>
          <a:p>
            <a:r>
              <a:rPr lang="en-US" dirty="0"/>
              <a:t>Education Services to fund half a day per week </a:t>
            </a:r>
            <a:r>
              <a:rPr lang="en-US"/>
              <a:t>between November and March</a:t>
            </a:r>
            <a:endParaRPr lang="en-US" dirty="0">
              <a:highlight>
                <a:srgbClr val="FFFF00"/>
              </a:highlight>
            </a:endParaRPr>
          </a:p>
        </p:txBody>
      </p:sp>
      <p:pic>
        <p:nvPicPr>
          <p:cNvPr id="5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614D5B30-6092-451A-81AA-D4F59980DA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5461" y="106741"/>
            <a:ext cx="2743200" cy="9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94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4DFAAE7-061D-4086-99EC-872CB3050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DB6009-39D2-4832-983D-0FD06712C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2616" y="59499"/>
            <a:ext cx="4454436" cy="117849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TRAINING DATES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570099-A243-48DD-9EAE-36F4AC095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45E4A74B-6514-424A-ADFA-C232FA6B90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5233" y="1"/>
            <a:ext cx="858884" cy="2780957"/>
          </a:xfrm>
          <a:custGeom>
            <a:avLst/>
            <a:gdLst/>
            <a:ahLst/>
            <a:cxnLst/>
            <a:rect l="0" t="0" r="r" b="b"/>
            <a:pathLst>
              <a:path w="670" h="1753">
                <a:moveTo>
                  <a:pt x="0" y="1696"/>
                </a:moveTo>
                <a:lnTo>
                  <a:pt x="225" y="1753"/>
                </a:lnTo>
                <a:lnTo>
                  <a:pt x="670" y="0"/>
                </a:lnTo>
                <a:lnTo>
                  <a:pt x="430" y="0"/>
                </a:lnTo>
                <a:lnTo>
                  <a:pt x="0" y="1696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F61C5C86-C785-4B92-9F2D-133B8B8C24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41424" y="1"/>
            <a:ext cx="835810" cy="2671495"/>
          </a:xfrm>
          <a:custGeom>
            <a:avLst/>
            <a:gdLst/>
            <a:ahLst/>
            <a:cxnLst/>
            <a:rect l="0" t="0" r="r" b="b"/>
            <a:pathLst>
              <a:path w="652" h="1684">
                <a:moveTo>
                  <a:pt x="225" y="1684"/>
                </a:moveTo>
                <a:lnTo>
                  <a:pt x="652" y="0"/>
                </a:lnTo>
                <a:lnTo>
                  <a:pt x="411" y="0"/>
                </a:lnTo>
                <a:lnTo>
                  <a:pt x="0" y="1627"/>
                </a:lnTo>
                <a:lnTo>
                  <a:pt x="219" y="1681"/>
                </a:lnTo>
                <a:lnTo>
                  <a:pt x="225" y="1684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954D0BF9-002C-4D3A-A222-C166094A5D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41424" y="2585830"/>
            <a:ext cx="2175413" cy="4272171"/>
          </a:xfrm>
          <a:custGeom>
            <a:avLst/>
            <a:gdLst/>
            <a:ahLst/>
            <a:cxnLst/>
            <a:rect l="0" t="0" r="r" b="b"/>
            <a:pathLst>
              <a:path w="1697" h="2693">
                <a:moveTo>
                  <a:pt x="0" y="0"/>
                </a:moveTo>
                <a:lnTo>
                  <a:pt x="1622" y="2693"/>
                </a:lnTo>
                <a:lnTo>
                  <a:pt x="1697" y="2693"/>
                </a:lnTo>
                <a:lnTo>
                  <a:pt x="0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id="{6080EB6E-D69F-43B1-91EC-75C303342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9078" y="2695292"/>
            <a:ext cx="2690743" cy="4162709"/>
          </a:xfrm>
          <a:custGeom>
            <a:avLst/>
            <a:gdLst/>
            <a:ahLst/>
            <a:cxnLst/>
            <a:rect l="0" t="0" r="r" b="b"/>
            <a:pathLst>
              <a:path w="2099" h="2624">
                <a:moveTo>
                  <a:pt x="2099" y="2624"/>
                </a:moveTo>
                <a:lnTo>
                  <a:pt x="0" y="0"/>
                </a:lnTo>
                <a:lnTo>
                  <a:pt x="2021" y="2624"/>
                </a:lnTo>
                <a:lnTo>
                  <a:pt x="2099" y="262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1BA816A-EE68-4A96-BA05-73303B2F4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5233" y="2690532"/>
            <a:ext cx="2904320" cy="4167469"/>
          </a:xfrm>
          <a:custGeom>
            <a:avLst/>
            <a:gdLst>
              <a:gd name="connsiteX0" fmla="*/ 0 w 2904320"/>
              <a:gd name="connsiteY0" fmla="*/ 0 h 4167469"/>
              <a:gd name="connsiteX1" fmla="*/ 288431 w 2904320"/>
              <a:gd name="connsiteY1" fmla="*/ 90425 h 4167469"/>
              <a:gd name="connsiteX2" fmla="*/ 2904320 w 2904320"/>
              <a:gd name="connsiteY2" fmla="*/ 3220465 h 4167469"/>
              <a:gd name="connsiteX3" fmla="*/ 2904320 w 2904320"/>
              <a:gd name="connsiteY3" fmla="*/ 4167469 h 4167469"/>
              <a:gd name="connsiteX4" fmla="*/ 2694589 w 2904320"/>
              <a:gd name="connsiteY4" fmla="*/ 4167469 h 4167469"/>
              <a:gd name="connsiteX5" fmla="*/ 3846 w 2904320"/>
              <a:gd name="connsiteY5" fmla="*/ 4759 h 4167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4320" h="4167469">
                <a:moveTo>
                  <a:pt x="0" y="0"/>
                </a:moveTo>
                <a:lnTo>
                  <a:pt x="288431" y="90425"/>
                </a:lnTo>
                <a:lnTo>
                  <a:pt x="2904320" y="3220465"/>
                </a:lnTo>
                <a:lnTo>
                  <a:pt x="2904320" y="4167469"/>
                </a:lnTo>
                <a:lnTo>
                  <a:pt x="2694589" y="4167469"/>
                </a:lnTo>
                <a:lnTo>
                  <a:pt x="3846" y="4759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sp>
        <p:nvSpPr>
          <p:cNvPr id="22" name="Freeform 15">
            <a:extLst>
              <a:ext uri="{FF2B5EF4-FFF2-40B4-BE49-F238E27FC236}">
                <a16:creationId xmlns:a16="http://schemas.microsoft.com/office/drawing/2014/main" id="{22A94CDB-5D63-4C75-9CB6-6C18CDF37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41424" y="2581071"/>
            <a:ext cx="2894568" cy="4276930"/>
          </a:xfrm>
          <a:custGeom>
            <a:avLst/>
            <a:gdLst/>
            <a:ahLst/>
            <a:cxnLst/>
            <a:rect l="0" t="0" r="r" b="b"/>
            <a:pathLst>
              <a:path w="2258" h="2696">
                <a:moveTo>
                  <a:pt x="2258" y="2696"/>
                </a:moveTo>
                <a:lnTo>
                  <a:pt x="264" y="111"/>
                </a:lnTo>
                <a:lnTo>
                  <a:pt x="228" y="60"/>
                </a:lnTo>
                <a:lnTo>
                  <a:pt x="225" y="57"/>
                </a:lnTo>
                <a:lnTo>
                  <a:pt x="0" y="0"/>
                </a:lnTo>
                <a:lnTo>
                  <a:pt x="0" y="3"/>
                </a:lnTo>
                <a:lnTo>
                  <a:pt x="1697" y="2696"/>
                </a:lnTo>
                <a:lnTo>
                  <a:pt x="2258" y="2696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B2CAD-F61A-4090-8455-361DE98FB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2617" y="1028178"/>
            <a:ext cx="8473200" cy="476302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300" b="1" dirty="0">
                <a:solidFill>
                  <a:schemeClr val="accent1"/>
                </a:solidFill>
              </a:rPr>
              <a:t>All consortia schools:</a:t>
            </a:r>
          </a:p>
          <a:p>
            <a:pPr marL="0" indent="0">
              <a:buNone/>
            </a:pPr>
            <a:r>
              <a:rPr lang="en-US" sz="2300" b="1" dirty="0">
                <a:ea typeface="+mn-lt"/>
                <a:cs typeface="+mn-lt"/>
              </a:rPr>
              <a:t>20/10/20 </a:t>
            </a:r>
            <a:r>
              <a:rPr lang="en-US" sz="2300" dirty="0">
                <a:ea typeface="+mn-lt"/>
                <a:cs typeface="+mn-lt"/>
              </a:rPr>
              <a:t>- Using digital teaching to improve learning - 15.30 to 16.30</a:t>
            </a:r>
            <a:endParaRPr lang="en-US" sz="2300" dirty="0"/>
          </a:p>
          <a:p>
            <a:pPr marL="0" indent="0">
              <a:buNone/>
            </a:pPr>
            <a:r>
              <a:rPr lang="en-US" sz="2300" b="1" dirty="0">
                <a:ea typeface="+mn-lt"/>
                <a:cs typeface="+mn-lt"/>
              </a:rPr>
              <a:t>02/11/20</a:t>
            </a:r>
            <a:r>
              <a:rPr lang="en-US" sz="2300" dirty="0">
                <a:ea typeface="+mn-lt"/>
                <a:cs typeface="+mn-lt"/>
              </a:rPr>
              <a:t> - Preparing your school for blended learning – 15.30 to 16.30</a:t>
            </a:r>
          </a:p>
          <a:p>
            <a:pPr marL="0" indent="0">
              <a:buNone/>
            </a:pPr>
            <a:r>
              <a:rPr lang="en-US" sz="2300" b="1" dirty="0">
                <a:ea typeface="+mn-lt"/>
                <a:cs typeface="+mn-lt"/>
              </a:rPr>
              <a:t>03/11/20</a:t>
            </a:r>
            <a:r>
              <a:rPr lang="en-US" sz="2300" dirty="0">
                <a:ea typeface="+mn-lt"/>
                <a:cs typeface="+mn-lt"/>
              </a:rPr>
              <a:t> - Exploring options for blended learning – 15.30 to 16.30</a:t>
            </a:r>
          </a:p>
          <a:p>
            <a:pPr marL="0" indent="0">
              <a:buNone/>
            </a:pPr>
            <a:r>
              <a:rPr lang="en-US" sz="2300" b="1" dirty="0">
                <a:ea typeface="+mn-lt"/>
                <a:cs typeface="+mn-lt"/>
              </a:rPr>
              <a:t>09/11/20</a:t>
            </a:r>
            <a:r>
              <a:rPr lang="en-US" sz="2300" dirty="0">
                <a:ea typeface="+mn-lt"/>
                <a:cs typeface="+mn-lt"/>
              </a:rPr>
              <a:t> - Considering online safety – 15.30 to 16.30</a:t>
            </a:r>
          </a:p>
          <a:p>
            <a:pPr marL="0" indent="0">
              <a:buNone/>
            </a:pPr>
            <a:r>
              <a:rPr lang="en-US" sz="2300" b="1" dirty="0">
                <a:solidFill>
                  <a:schemeClr val="accent1"/>
                </a:solidFill>
                <a:ea typeface="+mn-lt"/>
                <a:cs typeface="+mn-lt"/>
              </a:rPr>
              <a:t>Expert Users:</a:t>
            </a:r>
          </a:p>
          <a:p>
            <a:pPr marL="0" indent="0">
              <a:buNone/>
            </a:pPr>
            <a:r>
              <a:rPr lang="en-US" sz="2300" b="1" dirty="0">
                <a:ea typeface="+mn-lt"/>
                <a:cs typeface="+mn-lt"/>
              </a:rPr>
              <a:t>02/11/20</a:t>
            </a:r>
            <a:r>
              <a:rPr lang="en-US" sz="2300" dirty="0">
                <a:ea typeface="+mn-lt"/>
                <a:cs typeface="+mn-lt"/>
              </a:rPr>
              <a:t> - Blended Learning using MS Teams – 13.00 to 14.30</a:t>
            </a:r>
          </a:p>
          <a:p>
            <a:pPr marL="0" indent="0">
              <a:buNone/>
            </a:pPr>
            <a:r>
              <a:rPr lang="en-US" sz="2300" b="1" dirty="0">
                <a:ea typeface="+mn-lt"/>
                <a:cs typeface="+mn-lt"/>
              </a:rPr>
              <a:t>09/11/20</a:t>
            </a:r>
            <a:r>
              <a:rPr lang="en-US" sz="2300" dirty="0">
                <a:ea typeface="+mn-lt"/>
                <a:cs typeface="+mn-lt"/>
              </a:rPr>
              <a:t> - Blended Learning using Google Classroom - 13.00 to 14.15</a:t>
            </a:r>
          </a:p>
          <a:p>
            <a:pPr marL="0" indent="0">
              <a:buNone/>
            </a:pPr>
            <a:r>
              <a:rPr lang="en-US" sz="2300" b="1" dirty="0">
                <a:ea typeface="+mn-lt"/>
                <a:cs typeface="+mn-lt"/>
              </a:rPr>
              <a:t>17/11/20</a:t>
            </a:r>
            <a:r>
              <a:rPr lang="en-US" sz="2300" dirty="0">
                <a:ea typeface="+mn-lt"/>
                <a:cs typeface="+mn-lt"/>
              </a:rPr>
              <a:t> - Blended Learning using Purple Mash – 13.00 to 14.30</a:t>
            </a:r>
          </a:p>
          <a:p>
            <a:pPr marL="0" indent="0">
              <a:buNone/>
            </a:pPr>
            <a:r>
              <a:rPr lang="en-US" sz="2300" b="1" dirty="0">
                <a:ea typeface="+mn-lt"/>
                <a:cs typeface="+mn-lt"/>
              </a:rPr>
              <a:t>23/11/20</a:t>
            </a:r>
            <a:r>
              <a:rPr lang="en-US" sz="2300" dirty="0">
                <a:ea typeface="+mn-lt"/>
                <a:cs typeface="+mn-lt"/>
              </a:rPr>
              <a:t> - Recording and sharing video lessons – 13.00 to 14.00</a:t>
            </a:r>
          </a:p>
          <a:p>
            <a:pPr marL="0" indent="0">
              <a:buNone/>
            </a:pPr>
            <a:r>
              <a:rPr lang="en-US" sz="2300" b="1" dirty="0">
                <a:ea typeface="+mn-lt"/>
                <a:cs typeface="+mn-lt"/>
              </a:rPr>
              <a:t>01/12/20</a:t>
            </a:r>
            <a:r>
              <a:rPr lang="en-US" sz="2300" dirty="0">
                <a:ea typeface="+mn-lt"/>
                <a:cs typeface="+mn-lt"/>
              </a:rPr>
              <a:t> - Monitoring an analysis of blended learning solutions –                     13.00 to 14.00</a:t>
            </a:r>
            <a:endParaRPr lang="en-US" sz="2300" dirty="0"/>
          </a:p>
        </p:txBody>
      </p:sp>
      <p:pic>
        <p:nvPicPr>
          <p:cNvPr id="4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EFE2E466-1722-4403-855B-2FAB5C1C3B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5461" y="106741"/>
            <a:ext cx="2743200" cy="9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936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E2D78-E024-4B98-8456-3B0D1C19A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216074"/>
            <a:ext cx="10018713" cy="1195772"/>
          </a:xfrm>
        </p:spPr>
        <p:txBody>
          <a:bodyPr>
            <a:normAutofit/>
          </a:bodyPr>
          <a:lstStyle/>
          <a:p>
            <a:r>
              <a:rPr lang="en-US" sz="4400"/>
              <a:t>NOMINATION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F7398-91BC-476F-ABC8-5F9BA5721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1051" y="1559722"/>
            <a:ext cx="9005657" cy="23838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>
                <a:ea typeface="+mn-lt"/>
                <a:cs typeface="+mn-lt"/>
                <a:hlinkClick r:id="rId3"/>
              </a:rPr>
              <a:t>https://forms.office.com/Pages/ResponsePage.aspx?id=-hEVTLm6ekOhnanlPyn9sD1pFIphP1NDgHi3FUdWkA9UQkxMRloyVk9VWjlFN041N1Q5Q0czOFdUUC4u</a:t>
            </a:r>
            <a:endParaRPr lang="en-US">
              <a:ea typeface="+mn-lt"/>
              <a:cs typeface="+mn-lt"/>
            </a:endParaRPr>
          </a:p>
          <a:p>
            <a:endParaRPr lang="en-US"/>
          </a:p>
        </p:txBody>
      </p:sp>
      <p:pic>
        <p:nvPicPr>
          <p:cNvPr id="4" name="Picture 4" descr="Qr code&#10;&#10;Description automatically generated">
            <a:extLst>
              <a:ext uri="{FF2B5EF4-FFF2-40B4-BE49-F238E27FC236}">
                <a16:creationId xmlns:a16="http://schemas.microsoft.com/office/drawing/2014/main" id="{D468F4C9-CC34-44D2-84AF-AB5991A9D4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68181" y="3673112"/>
            <a:ext cx="2717116" cy="271711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</p:spTree>
    <p:extLst>
      <p:ext uri="{BB962C8B-B14F-4D97-AF65-F5344CB8AC3E}">
        <p14:creationId xmlns:p14="http://schemas.microsoft.com/office/powerpoint/2010/main" val="14544260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4C6A5DFFF5444BBFAF954A7F03EE93" ma:contentTypeVersion="12" ma:contentTypeDescription="Create a new document." ma:contentTypeScope="" ma:versionID="541db39b5ff8d22c8b8e892703d9370e">
  <xsd:schema xmlns:xsd="http://www.w3.org/2001/XMLSchema" xmlns:xs="http://www.w3.org/2001/XMLSchema" xmlns:p="http://schemas.microsoft.com/office/2006/metadata/properties" xmlns:ns3="a14d1103-04fc-403b-ab74-f9864fff5191" xmlns:ns4="bf60ba4f-a7a1-475b-9dbb-8eb223133e17" targetNamespace="http://schemas.microsoft.com/office/2006/metadata/properties" ma:root="true" ma:fieldsID="be2ce52253c44b5054d91dd398654098" ns3:_="" ns4:_="">
    <xsd:import namespace="a14d1103-04fc-403b-ab74-f9864fff5191"/>
    <xsd:import namespace="bf60ba4f-a7a1-475b-9dbb-8eb223133e1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4d1103-04fc-403b-ab74-f9864fff51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60ba4f-a7a1-475b-9dbb-8eb223133e1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B93E4D-44B0-41BE-895D-E1B2FAC2EF9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576CE6E-924E-4A4B-8608-1578E33F02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BA9B89-A260-4C38-B1C7-2F5FD6AF88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4d1103-04fc-403b-ab74-f9864fff5191"/>
    <ds:schemaRef ds:uri="bf60ba4f-a7a1-475b-9dbb-8eb223133e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2</TotalTime>
  <Words>556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Corbel</vt:lpstr>
      <vt:lpstr>Parallax</vt:lpstr>
      <vt:lpstr>Consortia Project</vt:lpstr>
      <vt:lpstr>PROJECT OBJECTIVES</vt:lpstr>
      <vt:lpstr>EXPECTED OUTCOMES</vt:lpstr>
      <vt:lpstr>INITIAL TRAINING  (to be completed by 12/2020)</vt:lpstr>
      <vt:lpstr>PROJECT APPROACH</vt:lpstr>
      <vt:lpstr>TRAINING DATES</vt:lpstr>
      <vt:lpstr>NOMINATION FORM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Margot Brown</dc:creator>
  <cp:lastModifiedBy>Margot Brown</cp:lastModifiedBy>
  <cp:revision>461</cp:revision>
  <dcterms:created xsi:type="dcterms:W3CDTF">2020-10-06T13:35:33Z</dcterms:created>
  <dcterms:modified xsi:type="dcterms:W3CDTF">2020-10-15T11:49:22Z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0x0101005A4C6A5DFFF5444BBFAF954A7F03EE93</vt:lpwstr>
  </property>
</Properties>
</file>