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8"/>
  </p:sldMasterIdLst>
  <p:sldIdLst>
    <p:sldId id="257" r:id="rId9"/>
  </p:sldIdLst>
  <p:sldSz cx="9906000" cy="6858000" type="A4"/>
  <p:notesSz cx="6858000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58A22C-5989-8DBE-A59F-1CA61BCC5649}" v="116" dt="2022-01-04T07:58:51.626"/>
    <p1510:client id="{437ED6CE-21EC-421E-B582-3B2C7C61397E}" vWet="2" dt="2022-01-04T11:13:01.148"/>
    <p1510:client id="{732A522E-71E6-4DD6-90C5-05C9CEB75973}" v="19" dt="2022-01-04T11:12:08.058"/>
    <p1510:client id="{CDACE049-0699-7E3E-A982-29E4AA18B901}" v="20" dt="2022-01-04T11:13:09.775"/>
    <p1510:client id="{E4CB9FBF-6E17-496D-9270-28F9E151A3E5}" v="8" dt="2022-01-04T12:49:29.4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8" d="100"/>
          <a:sy n="88" d="100"/>
        </p:scale>
        <p:origin x="675" y="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customXml" Target="../customXml/item7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viewProps" Target="viewProps.xml"/><Relationship Id="rId5" Type="http://schemas.openxmlformats.org/officeDocument/2006/relationships/customXml" Target="../customXml/item5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nia Waszczak" userId="10032000592de1f8" providerId="None" clId="Web-{E4CB9FBF-6E17-496D-9270-28F9E151A3E5}"/>
    <pc:docChg chg="modSld">
      <pc:chgData name="Sonia Waszczak" userId="10032000592de1f8" providerId="None" clId="Web-{E4CB9FBF-6E17-496D-9270-28F9E151A3E5}" dt="2022-01-04T12:49:29.409" v="7" actId="20577"/>
      <pc:docMkLst>
        <pc:docMk/>
      </pc:docMkLst>
      <pc:sldChg chg="modSp">
        <pc:chgData name="Sonia Waszczak" userId="10032000592de1f8" providerId="None" clId="Web-{E4CB9FBF-6E17-496D-9270-28F9E151A3E5}" dt="2022-01-04T12:49:29.409" v="7" actId="20577"/>
        <pc:sldMkLst>
          <pc:docMk/>
          <pc:sldMk cId="1253694854" sldId="257"/>
        </pc:sldMkLst>
        <pc:spChg chg="mod">
          <ac:chgData name="Sonia Waszczak" userId="10032000592de1f8" providerId="None" clId="Web-{E4CB9FBF-6E17-496D-9270-28F9E151A3E5}" dt="2022-01-04T12:49:29.409" v="7" actId="20577"/>
          <ac:spMkLst>
            <pc:docMk/>
            <pc:sldMk cId="1253694854" sldId="257"/>
            <ac:spMk id="17" creationId="{41F06D51-D8E0-4C4E-8F1D-2C16CA9024E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55E2-0C09-46E7-82B8-DB6022B2FD88}" type="datetimeFigureOut">
              <a:rPr lang="en-GB" smtClean="0"/>
              <a:t>04/01/2022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4C908-D46A-43CB-ACA9-EAAB34C3E8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810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55E2-0C09-46E7-82B8-DB6022B2FD88}" type="datetimeFigureOut">
              <a:rPr lang="en-GB" smtClean="0"/>
              <a:t>04/01/2022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4C908-D46A-43CB-ACA9-EAAB34C3E8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5049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55E2-0C09-46E7-82B8-DB6022B2FD88}" type="datetimeFigureOut">
              <a:rPr lang="en-GB" smtClean="0"/>
              <a:t>04/01/2022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4C908-D46A-43CB-ACA9-EAAB34C3E8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2124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55E2-0C09-46E7-82B8-DB6022B2FD88}" type="datetimeFigureOut">
              <a:rPr lang="en-GB" smtClean="0"/>
              <a:t>04/01/2022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4C908-D46A-43CB-ACA9-EAAB34C3E8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3273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55E2-0C09-46E7-82B8-DB6022B2FD88}" type="datetimeFigureOut">
              <a:rPr lang="en-GB" smtClean="0"/>
              <a:t>04/01/2022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4C908-D46A-43CB-ACA9-EAAB34C3E8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7995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55E2-0C09-46E7-82B8-DB6022B2FD88}" type="datetimeFigureOut">
              <a:rPr lang="en-GB" smtClean="0"/>
              <a:t>04/01/2022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4C908-D46A-43CB-ACA9-EAAB34C3E8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4248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55E2-0C09-46E7-82B8-DB6022B2FD88}" type="datetimeFigureOut">
              <a:rPr lang="en-GB" smtClean="0"/>
              <a:t>04/01/2022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4C908-D46A-43CB-ACA9-EAAB34C3E8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8837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55E2-0C09-46E7-82B8-DB6022B2FD88}" type="datetimeFigureOut">
              <a:rPr lang="en-GB" smtClean="0"/>
              <a:t>04/01/2022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4C908-D46A-43CB-ACA9-EAAB34C3E8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4270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55E2-0C09-46E7-82B8-DB6022B2FD88}" type="datetimeFigureOut">
              <a:rPr lang="en-GB" smtClean="0"/>
              <a:t>04/01/2022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4C908-D46A-43CB-ACA9-EAAB34C3E8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2342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55E2-0C09-46E7-82B8-DB6022B2FD88}" type="datetimeFigureOut">
              <a:rPr lang="en-GB" smtClean="0"/>
              <a:t>04/01/2022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4C908-D46A-43CB-ACA9-EAAB34C3E8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4820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55E2-0C09-46E7-82B8-DB6022B2FD88}" type="datetimeFigureOut">
              <a:rPr lang="en-GB" smtClean="0"/>
              <a:t>04/01/2022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4C908-D46A-43CB-ACA9-EAAB34C3E8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2244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A55E2-0C09-46E7-82B8-DB6022B2FD88}" type="datetimeFigureOut">
              <a:rPr lang="en-GB" smtClean="0"/>
              <a:t>04/01/2022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24C908-D46A-43CB-ACA9-EAAB34C3E8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0868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hyperlink" Target="https://www.gov.uk/government/publications/covid-19-stay-at-home-guidance" TargetMode="External"/><Relationship Id="rId7" Type="http://schemas.openxmlformats.org/officeDocument/2006/relationships/hyperlink" Target="https://www.gov.uk/government/publications/covid-19-decontamination-in-non-healthcare-settings" TargetMode="External"/><Relationship Id="rId2" Type="http://schemas.openxmlformats.org/officeDocument/2006/relationships/hyperlink" Target="https://www.nhs.uk/conditions/coronavirus-covid-19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ov.uk/government/publications/coronavirus-covid-19-early-years-and-childcare-closures?priority-taxon=b350e61d-1db9-4cc2-bb44-fab02882ac25" TargetMode="External"/><Relationship Id="rId5" Type="http://schemas.openxmlformats.org/officeDocument/2006/relationships/hyperlink" Target="mailto:dphadmin@warwickshire.gov.uk" TargetMode="External"/><Relationship Id="rId4" Type="http://schemas.openxmlformats.org/officeDocument/2006/relationships/hyperlink" Target="mailto:earlyyearsadvisors@warwickshire.gov.u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8916893-19EA-40E2-AFA5-EDB24690BE6E}"/>
              </a:ext>
            </a:extLst>
          </p:cNvPr>
          <p:cNvSpPr/>
          <p:nvPr/>
        </p:nvSpPr>
        <p:spPr>
          <a:xfrm>
            <a:off x="267696" y="748450"/>
            <a:ext cx="1131735" cy="118064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Index case</a:t>
            </a:r>
          </a:p>
          <a:p>
            <a:pPr algn="ctr"/>
            <a:r>
              <a:rPr lang="en-GB"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 who develops symptoms or has positive LFT/ PCR test result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6714D09-31BD-4E8A-9BDA-7D762A53FA41}"/>
              </a:ext>
            </a:extLst>
          </p:cNvPr>
          <p:cNvSpPr/>
          <p:nvPr/>
        </p:nvSpPr>
        <p:spPr>
          <a:xfrm>
            <a:off x="1506105" y="779227"/>
            <a:ext cx="3324320" cy="118064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b="1" dirty="0">
                <a:solidFill>
                  <a:schemeClr val="tx1"/>
                </a:solidFill>
                <a:latin typeface="Arial"/>
                <a:cs typeface="Arial"/>
              </a:rPr>
              <a:t>Immediately start self-isolation and arrange COVID-19 PCR test.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PCR tests can be arranged through the </a:t>
            </a:r>
            <a:r>
              <a:rPr lang="en-GB" sz="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online portal </a:t>
            </a:r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via 119.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During self-isolation, individuals should follow </a:t>
            </a:r>
            <a:r>
              <a:rPr lang="en-GB" sz="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‘stay at home’</a:t>
            </a:r>
            <a:r>
              <a:rPr lang="en-GB" sz="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guidance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  <a:latin typeface="Arial"/>
                <a:cs typeface="Arial"/>
              </a:rPr>
              <a:t>If an individual does not have a PCR test within 2 days of positive LFT, they must self-isolate for 7 days minimum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4730B0A-D198-40C2-80B5-FCA647F1E4CF}"/>
              </a:ext>
            </a:extLst>
          </p:cNvPr>
          <p:cNvSpPr/>
          <p:nvPr/>
        </p:nvSpPr>
        <p:spPr>
          <a:xfrm>
            <a:off x="1506096" y="481211"/>
            <a:ext cx="3308409" cy="2779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Individual has a positive LFT result or develops COVID-19 symptoms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D2B2A51-2A27-45BB-AAE5-E13894DF6FE1}"/>
              </a:ext>
            </a:extLst>
          </p:cNvPr>
          <p:cNvSpPr/>
          <p:nvPr/>
        </p:nvSpPr>
        <p:spPr>
          <a:xfrm>
            <a:off x="257246" y="1847446"/>
            <a:ext cx="1126274" cy="20095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Close contacts</a:t>
            </a:r>
          </a:p>
          <a:p>
            <a:pPr algn="ctr"/>
            <a:r>
              <a:rPr lang="en-GB"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Including household contacts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5EDE3EC-0F83-4AB6-B769-305B65AF76EE}"/>
              </a:ext>
            </a:extLst>
          </p:cNvPr>
          <p:cNvSpPr/>
          <p:nvPr/>
        </p:nvSpPr>
        <p:spPr>
          <a:xfrm>
            <a:off x="257246" y="3938766"/>
            <a:ext cx="1126279" cy="21707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EY and </a:t>
            </a:r>
            <a:r>
              <a:rPr lang="en-GB" sz="800" b="1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chldcare</a:t>
            </a:r>
            <a:r>
              <a:rPr lang="en-GB" sz="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providers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23974CB-E316-47F3-9CC2-032EC39A478A}"/>
              </a:ext>
            </a:extLst>
          </p:cNvPr>
          <p:cNvSpPr/>
          <p:nvPr/>
        </p:nvSpPr>
        <p:spPr>
          <a:xfrm>
            <a:off x="4968904" y="518845"/>
            <a:ext cx="4669391" cy="2296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Individual receives PCR test result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DC5C531-0199-4D9A-BCC9-7899BEE4AE98}"/>
              </a:ext>
            </a:extLst>
          </p:cNvPr>
          <p:cNvSpPr/>
          <p:nvPr/>
        </p:nvSpPr>
        <p:spPr>
          <a:xfrm>
            <a:off x="1506095" y="1847446"/>
            <a:ext cx="3381386" cy="217078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GB" sz="800" dirty="0">
                <a:solidFill>
                  <a:schemeClr val="tx1"/>
                </a:solidFill>
                <a:latin typeface="Arial"/>
                <a:cs typeface="Arial"/>
              </a:rPr>
              <a:t>Action depends on age and vaccination status.</a:t>
            </a:r>
          </a:p>
          <a:p>
            <a:endParaRPr lang="en-GB" sz="800" dirty="0">
              <a:solidFill>
                <a:schemeClr val="tx1"/>
              </a:solidFill>
              <a:latin typeface="Arial"/>
              <a:cs typeface="Arial"/>
            </a:endParaRPr>
          </a:p>
          <a:p>
            <a:r>
              <a:rPr lang="en-GB" sz="800" u="sng" dirty="0">
                <a:solidFill>
                  <a:schemeClr val="tx1"/>
                </a:solidFill>
                <a:latin typeface="Arial"/>
                <a:cs typeface="Arial"/>
              </a:rPr>
              <a:t>Adults who are not doubly vaccinated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b="1" dirty="0">
                <a:solidFill>
                  <a:schemeClr val="tx1"/>
                </a:solidFill>
                <a:latin typeface="Arial"/>
                <a:cs typeface="Arial"/>
              </a:rPr>
              <a:t>Self-isolate </a:t>
            </a:r>
            <a:r>
              <a:rPr lang="en-GB" sz="800" dirty="0">
                <a:solidFill>
                  <a:schemeClr val="tx1"/>
                </a:solidFill>
                <a:latin typeface="Arial"/>
                <a:cs typeface="Arial"/>
              </a:rPr>
              <a:t>until index case receives PCR test result.</a:t>
            </a:r>
          </a:p>
          <a:p>
            <a:endParaRPr lang="en-GB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800" u="sng" dirty="0">
                <a:solidFill>
                  <a:schemeClr val="tx1"/>
                </a:solidFill>
                <a:latin typeface="Arial"/>
                <a:cs typeface="Arial"/>
              </a:rPr>
              <a:t>Adult who had second vaccine dose at least 2 weeks before contact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  <a:latin typeface="Arial"/>
                <a:cs typeface="Arial"/>
              </a:rPr>
              <a:t>No requirement for self-isolation, but is strongly recommended to take an LFT test daily for 7 days prior to coming into the setting (and then continue with twice weekly LFT testing). </a:t>
            </a:r>
            <a:endParaRPr lang="en-GB" sz="800" i="1" dirty="0">
              <a:solidFill>
                <a:schemeClr val="tx1"/>
              </a:solidFill>
              <a:latin typeface="Arial"/>
              <a:cs typeface="Arial"/>
            </a:endParaRPr>
          </a:p>
          <a:p>
            <a:r>
              <a:rPr lang="en-GB" sz="800" u="sng" dirty="0">
                <a:solidFill>
                  <a:schemeClr val="tx1"/>
                </a:solidFill>
                <a:latin typeface="Arial"/>
                <a:cs typeface="Arial"/>
              </a:rPr>
              <a:t>Child </a:t>
            </a:r>
            <a:r>
              <a:rPr lang="en-GB" sz="800" b="1" u="sng" dirty="0">
                <a:solidFill>
                  <a:schemeClr val="tx1"/>
                </a:solidFill>
                <a:latin typeface="Arial"/>
                <a:cs typeface="Arial"/>
              </a:rPr>
              <a:t>under 5.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  <a:latin typeface="Arial"/>
                <a:cs typeface="Arial"/>
              </a:rPr>
              <a:t>No requirement for self-isolation, </a:t>
            </a:r>
            <a:r>
              <a:rPr lang="en-GB" sz="800" i="1" dirty="0">
                <a:solidFill>
                  <a:schemeClr val="tx1"/>
                </a:solidFill>
                <a:latin typeface="Arial"/>
                <a:cs typeface="Arial"/>
              </a:rPr>
              <a:t>but it is a local recommendation for close contacts to be asked to PCR test and continue with regular LFT testing (if acceptable to parents). </a:t>
            </a:r>
            <a:r>
              <a:rPr lang="en-GB" sz="800" dirty="0">
                <a:solidFill>
                  <a:schemeClr val="tx1"/>
                </a:solidFill>
                <a:latin typeface="Arial"/>
                <a:cs typeface="Arial"/>
              </a:rPr>
              <a:t>PCR tests are nationally recommended for under 5s who are household contacts of positive cases. Providers may </a:t>
            </a:r>
            <a:r>
              <a:rPr lang="en-GB" sz="800" i="1" dirty="0">
                <a:solidFill>
                  <a:schemeClr val="tx1"/>
                </a:solidFill>
                <a:latin typeface="Arial"/>
                <a:cs typeface="Arial"/>
              </a:rPr>
              <a:t>wish to ask household contacts to remain away from the setting until PCR negative. </a:t>
            </a:r>
            <a:endParaRPr lang="en-GB" sz="800" b="1" i="1" u="sng" dirty="0">
              <a:solidFill>
                <a:schemeClr val="tx1"/>
              </a:solidFill>
              <a:latin typeface="Arial"/>
              <a:cs typeface="Arial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800" i="1" dirty="0">
              <a:solidFill>
                <a:schemeClr val="tx1"/>
              </a:solidFill>
              <a:highlight>
                <a:srgbClr val="FFFF00"/>
              </a:highlight>
              <a:latin typeface="Arial"/>
              <a:cs typeface="Arial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BEB4A1E-03C4-471E-949B-55C0CF0CA720}"/>
              </a:ext>
            </a:extLst>
          </p:cNvPr>
          <p:cNvSpPr/>
          <p:nvPr/>
        </p:nvSpPr>
        <p:spPr>
          <a:xfrm>
            <a:off x="1492373" y="3944256"/>
            <a:ext cx="3393322" cy="22620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GB" sz="800" u="sng" dirty="0">
                <a:solidFill>
                  <a:schemeClr val="tx1"/>
                </a:solidFill>
                <a:latin typeface="Arial"/>
                <a:cs typeface="Arial"/>
              </a:rPr>
              <a:t>If the individual is in the setting when they become symptomatic:</a:t>
            </a:r>
          </a:p>
          <a:p>
            <a:r>
              <a:rPr lang="en-GB" sz="800" dirty="0">
                <a:solidFill>
                  <a:schemeClr val="tx1"/>
                </a:solidFill>
                <a:latin typeface="Arial"/>
                <a:cs typeface="Arial"/>
              </a:rPr>
              <a:t>Isolate individual and arrange for them to go home (or call 999 if seriously unwell). If possible, should isolate behind a closed door or 2m away from others, with an open window. Clean isolation room (and bathroom if used).</a:t>
            </a:r>
          </a:p>
          <a:p>
            <a:endParaRPr lang="en-GB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800" u="sng" dirty="0">
                <a:solidFill>
                  <a:schemeClr val="tx1"/>
                </a:solidFill>
                <a:latin typeface="Arial"/>
                <a:cs typeface="Arial"/>
              </a:rPr>
              <a:t>Notification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chemeClr val="tx1"/>
                </a:solidFill>
                <a:latin typeface="Arial"/>
                <a:cs typeface="Arial"/>
              </a:rPr>
              <a:t>Notify cases to </a:t>
            </a:r>
            <a:r>
              <a:rPr lang="en-US" sz="800" dirty="0">
                <a:solidFill>
                  <a:schemeClr val="tx1"/>
                </a:solidFill>
                <a:latin typeface="Arial"/>
                <a:cs typeface="Arial"/>
                <a:hlinkClick r:id="rId4"/>
              </a:rPr>
              <a:t>earlyyearsadvisors@warwickshire.gov.uk</a:t>
            </a:r>
            <a:r>
              <a:rPr lang="en-US" sz="800" dirty="0">
                <a:solidFill>
                  <a:schemeClr val="tx1"/>
                </a:solidFill>
                <a:latin typeface="Arial"/>
                <a:cs typeface="Arial"/>
              </a:rPr>
              <a:t> (8am to 5pm Mon - Fr) and </a:t>
            </a:r>
            <a:r>
              <a:rPr lang="en-US" sz="800" dirty="0">
                <a:solidFill>
                  <a:schemeClr val="tx1"/>
                </a:solidFill>
                <a:latin typeface="Arial"/>
                <a:cs typeface="Arial"/>
                <a:hlinkClick r:id="rId5"/>
              </a:rPr>
              <a:t>dphadmin@warwickshire.gov.uk</a:t>
            </a:r>
            <a:r>
              <a:rPr lang="en-US" sz="800" dirty="0">
                <a:solidFill>
                  <a:schemeClr val="tx1"/>
                </a:solidFill>
                <a:latin typeface="Arial"/>
                <a:cs typeface="Arial"/>
              </a:rPr>
              <a:t> out of hours.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  <a:latin typeface="Arial"/>
                <a:cs typeface="Arial"/>
              </a:rPr>
              <a:t>LA (with UKHSA as appropriate) will complete a risk assessment, provide advice, and determine whether an Incident Management Team meeting required.</a:t>
            </a:r>
          </a:p>
          <a:p>
            <a:pPr fontAlgn="base"/>
            <a:endParaRPr lang="en-GB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r>
              <a:rPr lang="en-GB" sz="800" u="sng" dirty="0">
                <a:solidFill>
                  <a:schemeClr val="tx1"/>
                </a:solidFill>
                <a:latin typeface="Arial"/>
                <a:cs typeface="Arial"/>
              </a:rPr>
              <a:t>Identification of close contacts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  <a:latin typeface="Arial"/>
                <a:cs typeface="Arial"/>
              </a:rPr>
              <a:t>Providers should identify close contacts who need to self-isolate or test (see self-isolation/testing  rules above and close contact definitions to right).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  <a:latin typeface="Arial"/>
                <a:cs typeface="Arial"/>
              </a:rPr>
              <a:t>Providers should send letter to contacts (provided by LA)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1F06D51-D8E0-4C4E-8F1D-2C16CA9024E7}"/>
              </a:ext>
            </a:extLst>
          </p:cNvPr>
          <p:cNvSpPr/>
          <p:nvPr/>
        </p:nvSpPr>
        <p:spPr>
          <a:xfrm>
            <a:off x="4953000" y="779228"/>
            <a:ext cx="4685304" cy="12190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GB" sz="800" dirty="0">
                <a:solidFill>
                  <a:schemeClr val="tx1"/>
                </a:solidFill>
                <a:latin typeface="Arial"/>
                <a:cs typeface="Arial"/>
              </a:rPr>
              <a:t>If PCR result is </a:t>
            </a:r>
            <a:r>
              <a:rPr lang="en-GB" sz="80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negative</a:t>
            </a:r>
            <a:r>
              <a:rPr lang="en-GB" sz="800" dirty="0">
                <a:solidFill>
                  <a:schemeClr val="tx1"/>
                </a:solidFill>
                <a:latin typeface="Arial"/>
                <a:cs typeface="Arial"/>
              </a:rPr>
              <a:t>: end self-isolation when well and have not had a temperature for 48 hours (unless not exempt from isolation and someone else in household is symptomatic/positive)</a:t>
            </a:r>
            <a:endParaRPr lang="en-US" sz="800" dirty="0">
              <a:solidFill>
                <a:schemeClr val="tx1"/>
              </a:solidFill>
              <a:latin typeface="Arial"/>
              <a:ea typeface="+mn-lt"/>
              <a:cs typeface="Arial"/>
            </a:endParaRPr>
          </a:p>
          <a:p>
            <a:r>
              <a:rPr lang="en-GB" sz="800" dirty="0">
                <a:solidFill>
                  <a:schemeClr val="tx1"/>
                </a:solidFill>
                <a:latin typeface="Arial"/>
                <a:cs typeface="Arial"/>
              </a:rPr>
              <a:t>If PCR result is </a:t>
            </a:r>
            <a:r>
              <a:rPr lang="en-GB" sz="800" dirty="0">
                <a:solidFill>
                  <a:srgbClr val="FF0000"/>
                </a:solidFill>
                <a:latin typeface="Arial"/>
                <a:cs typeface="Arial"/>
              </a:rPr>
              <a:t>positive:</a:t>
            </a:r>
            <a:endParaRPr lang="en-GB">
              <a:latin typeface="Arial"/>
              <a:cs typeface="Arial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b="1">
                <a:solidFill>
                  <a:schemeClr val="tx1"/>
                </a:solidFill>
                <a:latin typeface="Arial"/>
                <a:cs typeface="Arial"/>
              </a:rPr>
              <a:t>Continue to self-isolate for 7</a:t>
            </a:r>
            <a:r>
              <a:rPr lang="en-GB" sz="800" b="1" dirty="0">
                <a:solidFill>
                  <a:schemeClr val="tx1"/>
                </a:solidFill>
                <a:latin typeface="Arial"/>
                <a:cs typeface="Arial"/>
              </a:rPr>
              <a:t> days minimum after the day of symptom onset/test (if no symptoms) – which is day 0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  <a:latin typeface="Arial"/>
                <a:cs typeface="Arial"/>
              </a:rPr>
              <a:t>Self-isolation can end after a lateral flow test on Day 7 if they have had 2 LFT tests taken 24 hours apart (on Day 6 and Day 7) and they are well and do not have a temperature. 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  <a:latin typeface="Arial"/>
                <a:cs typeface="Arial"/>
              </a:rPr>
              <a:t>They should work from home if able, wear a face covering and limit contact, especially with vulnerable individuals until the end of the 10 day period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  <a:latin typeface="Arial"/>
                <a:cs typeface="Arial"/>
              </a:rPr>
              <a:t>If symptoms start whilst isolating, isolation period starts again - day of symptom onset = day 0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51E403B-CD12-4241-AE37-A3D6877F3F2A}"/>
              </a:ext>
            </a:extLst>
          </p:cNvPr>
          <p:cNvSpPr/>
          <p:nvPr/>
        </p:nvSpPr>
        <p:spPr>
          <a:xfrm>
            <a:off x="4963911" y="1988347"/>
            <a:ext cx="4739911" cy="16229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GB" sz="800" dirty="0">
                <a:solidFill>
                  <a:schemeClr val="tx1"/>
                </a:solidFill>
                <a:latin typeface="Arial"/>
                <a:cs typeface="Arial"/>
              </a:rPr>
              <a:t>If PCR result of index case is </a:t>
            </a:r>
            <a:r>
              <a:rPr lang="en-GB" sz="800" dirty="0">
                <a:solidFill>
                  <a:srgbClr val="00B050"/>
                </a:solidFill>
                <a:latin typeface="Arial"/>
                <a:cs typeface="Arial"/>
              </a:rPr>
              <a:t>negative</a:t>
            </a:r>
            <a:r>
              <a:rPr lang="en-GB" sz="800" dirty="0">
                <a:solidFill>
                  <a:schemeClr val="tx1"/>
                </a:solidFill>
                <a:latin typeface="Arial"/>
                <a:cs typeface="Arial"/>
              </a:rPr>
              <a:t>: contacts self isolating can end self-isolation if no symptoms</a:t>
            </a:r>
          </a:p>
          <a:p>
            <a:r>
              <a:rPr lang="en-GB" sz="800" dirty="0">
                <a:solidFill>
                  <a:schemeClr val="tx1"/>
                </a:solidFill>
                <a:latin typeface="Arial"/>
                <a:cs typeface="Arial"/>
              </a:rPr>
              <a:t>If PCR result of index case is</a:t>
            </a:r>
            <a:r>
              <a:rPr lang="en-GB" sz="800" dirty="0">
                <a:solidFill>
                  <a:srgbClr val="FF0000"/>
                </a:solidFill>
                <a:latin typeface="Arial"/>
                <a:cs typeface="Arial"/>
              </a:rPr>
              <a:t> positive</a:t>
            </a:r>
            <a:r>
              <a:rPr lang="en-GB" sz="800" dirty="0">
                <a:solidFill>
                  <a:schemeClr val="tx1"/>
                </a:solidFill>
                <a:latin typeface="Arial"/>
                <a:cs typeface="Arial"/>
              </a:rPr>
              <a:t>: action depends on age and vaccination status:</a:t>
            </a:r>
          </a:p>
          <a:p>
            <a:endParaRPr lang="en-GB" sz="800" dirty="0">
              <a:solidFill>
                <a:schemeClr val="tx1"/>
              </a:solidFill>
              <a:latin typeface="Arial"/>
              <a:cs typeface="Arial"/>
            </a:endParaRPr>
          </a:p>
          <a:p>
            <a:r>
              <a:rPr lang="en-GB" sz="800" u="sng" dirty="0">
                <a:solidFill>
                  <a:schemeClr val="tx1"/>
                </a:solidFill>
                <a:latin typeface="Arial"/>
                <a:cs typeface="Arial"/>
              </a:rPr>
              <a:t>Adults who are not doubly vaccinated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b="1" dirty="0">
                <a:solidFill>
                  <a:schemeClr val="tx1"/>
                </a:solidFill>
                <a:latin typeface="Arial"/>
                <a:cs typeface="Arial"/>
              </a:rPr>
              <a:t>Continue to self-isolate for 10 clear days after the day of </a:t>
            </a:r>
            <a:r>
              <a:rPr lang="en-GB" sz="800" dirty="0">
                <a:solidFill>
                  <a:schemeClr val="tx1"/>
                </a:solidFill>
                <a:latin typeface="Arial"/>
                <a:cs typeface="Arial"/>
              </a:rPr>
              <a:t>last contact with index case.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  <a:latin typeface="Arial"/>
                <a:cs typeface="Arial"/>
              </a:rPr>
              <a:t>If develop COVID-19 symptoms, arrange PCR test as soon as possible.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800" dirty="0">
              <a:solidFill>
                <a:schemeClr val="tx1"/>
              </a:solidFill>
              <a:latin typeface="Arial"/>
              <a:cs typeface="Arial"/>
            </a:endParaRPr>
          </a:p>
          <a:p>
            <a:r>
              <a:rPr lang="en-GB" sz="800" u="sng" dirty="0">
                <a:solidFill>
                  <a:schemeClr val="tx1"/>
                </a:solidFill>
                <a:latin typeface="Arial"/>
                <a:cs typeface="Arial"/>
              </a:rPr>
              <a:t>Adult who had second vaccine dose at least 2 weeks before contact</a:t>
            </a:r>
          </a:p>
          <a:p>
            <a:pPr marL="171450" indent="-171450">
              <a:buFont typeface="Arial"/>
              <a:buChar char="•"/>
            </a:pPr>
            <a:r>
              <a:rPr lang="en-GB" sz="800" dirty="0">
                <a:solidFill>
                  <a:schemeClr val="tx1"/>
                </a:solidFill>
                <a:latin typeface="Arial"/>
                <a:cs typeface="Arial"/>
              </a:rPr>
              <a:t>Please see guidance for this same cohort in box to the left. </a:t>
            </a:r>
          </a:p>
          <a:p>
            <a:r>
              <a:rPr lang="en-GB" sz="800" u="sng" dirty="0">
                <a:solidFill>
                  <a:schemeClr val="tx1"/>
                </a:solidFill>
                <a:latin typeface="Arial"/>
                <a:cs typeface="Arial"/>
              </a:rPr>
              <a:t>Child </a:t>
            </a:r>
            <a:r>
              <a:rPr lang="en-GB" sz="800" b="1" u="sng" dirty="0">
                <a:solidFill>
                  <a:schemeClr val="tx1"/>
                </a:solidFill>
                <a:latin typeface="Arial"/>
                <a:cs typeface="Arial"/>
              </a:rPr>
              <a:t>under 5.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  <a:latin typeface="Arial"/>
                <a:cs typeface="Arial"/>
              </a:rPr>
              <a:t>Please see guidance for this same cohort in box to the left. </a:t>
            </a:r>
          </a:p>
          <a:p>
            <a:endParaRPr lang="en-GB" sz="800" b="1" u="sng" dirty="0">
              <a:solidFill>
                <a:schemeClr val="tx1"/>
              </a:solidFill>
              <a:latin typeface="Arial"/>
              <a:cs typeface="Arial"/>
            </a:endParaRPr>
          </a:p>
          <a:p>
            <a:endParaRPr lang="en-GB" sz="800" dirty="0">
              <a:solidFill>
                <a:schemeClr val="tx1"/>
              </a:solidFill>
              <a:highlight>
                <a:srgbClr val="FFFF00"/>
              </a:highlight>
              <a:latin typeface="Arial"/>
              <a:cs typeface="Arial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946FB17-66CE-4A84-A28F-21F945A01600}"/>
              </a:ext>
            </a:extLst>
          </p:cNvPr>
          <p:cNvSpPr/>
          <p:nvPr/>
        </p:nvSpPr>
        <p:spPr>
          <a:xfrm>
            <a:off x="4964937" y="3619779"/>
            <a:ext cx="4674851" cy="241444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GB" sz="800" b="1" dirty="0">
                <a:solidFill>
                  <a:schemeClr val="tx1"/>
                </a:solidFill>
                <a:latin typeface="Arial"/>
                <a:cs typeface="Arial"/>
              </a:rPr>
              <a:t>COVID-19 symptoms: </a:t>
            </a:r>
            <a:r>
              <a:rPr lang="en-GB" sz="800" dirty="0">
                <a:solidFill>
                  <a:schemeClr val="tx1"/>
                </a:solidFill>
                <a:latin typeface="Arial"/>
                <a:cs typeface="Arial"/>
              </a:rPr>
              <a:t>New, continuous cough </a:t>
            </a:r>
            <a:r>
              <a:rPr lang="en-GB" sz="800" b="1" dirty="0">
                <a:solidFill>
                  <a:schemeClr val="tx1"/>
                </a:solidFill>
                <a:latin typeface="Arial"/>
                <a:cs typeface="Arial"/>
              </a:rPr>
              <a:t>OR</a:t>
            </a:r>
            <a:r>
              <a:rPr lang="en-GB" sz="800" dirty="0">
                <a:solidFill>
                  <a:schemeClr val="tx1"/>
                </a:solidFill>
                <a:latin typeface="Arial"/>
                <a:cs typeface="Arial"/>
              </a:rPr>
              <a:t> high temperature </a:t>
            </a:r>
            <a:r>
              <a:rPr lang="en-GB" sz="800" b="1" dirty="0">
                <a:solidFill>
                  <a:schemeClr val="tx1"/>
                </a:solidFill>
                <a:latin typeface="Arial"/>
                <a:cs typeface="Arial"/>
              </a:rPr>
              <a:t>OR</a:t>
            </a:r>
            <a:r>
              <a:rPr lang="en-GB" sz="800" dirty="0">
                <a:solidFill>
                  <a:schemeClr val="tx1"/>
                </a:solidFill>
                <a:latin typeface="Arial"/>
                <a:cs typeface="Arial"/>
              </a:rPr>
              <a:t> loss/ change in sense of taste or smell. Anyone with these symptoms should start self-isolating and arrange a COVID-19 test. Other possible COVID-19 symptoms include: tiredness, shortness of breath, headache, sore throat, muscle ache, blocked/runny nose, diarrhoea and vomiting, cold like symptoms. </a:t>
            </a:r>
          </a:p>
          <a:p>
            <a:endParaRPr lang="en-GB" sz="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800" b="1" dirty="0">
                <a:solidFill>
                  <a:schemeClr val="tx1"/>
                </a:solidFill>
                <a:latin typeface="Arial"/>
                <a:cs typeface="Arial"/>
              </a:rPr>
              <a:t>LFT:</a:t>
            </a:r>
            <a:r>
              <a:rPr lang="en-GB" sz="800" dirty="0">
                <a:solidFill>
                  <a:schemeClr val="tx1"/>
                </a:solidFill>
                <a:latin typeface="Arial"/>
                <a:cs typeface="Arial"/>
              </a:rPr>
              <a:t> Lateral flow tests are for asymptomatic screening only. </a:t>
            </a:r>
            <a:r>
              <a:rPr lang="en-GB" sz="800" b="1" dirty="0">
                <a:solidFill>
                  <a:schemeClr val="tx1"/>
                </a:solidFill>
                <a:latin typeface="Arial"/>
                <a:cs typeface="Arial"/>
              </a:rPr>
              <a:t>ALL</a:t>
            </a:r>
            <a:r>
              <a:rPr lang="en-GB" sz="800" dirty="0">
                <a:solidFill>
                  <a:schemeClr val="tx1"/>
                </a:solidFill>
                <a:latin typeface="Arial"/>
                <a:cs typeface="Arial"/>
              </a:rPr>
              <a:t> positive LFT results must be confirmed by a PCR test. LFTs should not be used for individuals with symptoms.</a:t>
            </a:r>
            <a:endParaRPr lang="en-GB" sz="800" b="1" dirty="0">
              <a:solidFill>
                <a:schemeClr val="tx1"/>
              </a:solidFill>
              <a:latin typeface="Arial"/>
              <a:cs typeface="Arial"/>
            </a:endParaRPr>
          </a:p>
          <a:p>
            <a:endParaRPr lang="en-GB" sz="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800" b="1" dirty="0">
                <a:solidFill>
                  <a:schemeClr val="tx1"/>
                </a:solidFill>
                <a:latin typeface="Arial"/>
                <a:cs typeface="Arial"/>
              </a:rPr>
              <a:t>Close contacts: </a:t>
            </a:r>
            <a:r>
              <a:rPr lang="en-GB" sz="800" dirty="0">
                <a:solidFill>
                  <a:schemeClr val="tx1"/>
                </a:solidFill>
                <a:latin typeface="Arial"/>
                <a:cs typeface="Arial"/>
              </a:rPr>
              <a:t>anyone who has had the following contact with the index individual: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  <a:latin typeface="Arial"/>
                <a:cs typeface="Arial"/>
              </a:rPr>
              <a:t>Face-to-face for any length of time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  <a:latin typeface="Arial"/>
                <a:cs typeface="Arial"/>
              </a:rPr>
              <a:t>Within 1 metre for 1 minute or more.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  <a:latin typeface="Arial"/>
                <a:cs typeface="Arial"/>
              </a:rPr>
              <a:t>Within 1-2 metres for 15 mins or more (either as a one-off contact for over 15 minutes, or shorter contacts added together over one day)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  <a:latin typeface="Arial"/>
                <a:cs typeface="Arial"/>
              </a:rPr>
              <a:t>Travel in a vehicle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  <a:latin typeface="Arial"/>
                <a:cs typeface="Arial"/>
              </a:rPr>
              <a:t>Note – all children in the same classes/group may be close contacts, plus any others identified – e.g. break times, lunch times, before and after coming into the setting (including on transport)</a:t>
            </a:r>
          </a:p>
          <a:p>
            <a:endParaRPr lang="en-GB" sz="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800" b="1" dirty="0">
                <a:solidFill>
                  <a:schemeClr val="tx1"/>
                </a:solidFill>
                <a:latin typeface="Arial"/>
                <a:cs typeface="Arial"/>
              </a:rPr>
              <a:t>Period when to contact trace: </a:t>
            </a:r>
            <a:r>
              <a:rPr lang="en-GB" sz="800" dirty="0">
                <a:solidFill>
                  <a:schemeClr val="tx1"/>
                </a:solidFill>
                <a:latin typeface="Arial"/>
                <a:cs typeface="Arial"/>
              </a:rPr>
              <a:t>Contact trace for the two clear days prior to the day of symptom onset/test (if no symptoms) and isolate for the 10 full days after this day. Example: if symptom onset (and day they were last in setting) was on Wednesday, then trace for Wed, Tues, and Mon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401E4DD-967F-4FBA-928C-723F528AF7E9}"/>
              </a:ext>
            </a:extLst>
          </p:cNvPr>
          <p:cNvSpPr txBox="1"/>
          <p:nvPr/>
        </p:nvSpPr>
        <p:spPr>
          <a:xfrm>
            <a:off x="121251" y="72157"/>
            <a:ext cx="9582571" cy="33855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800" b="1">
                <a:latin typeface="Arial"/>
                <a:cs typeface="Arial"/>
              </a:rPr>
              <a:t>COVID-19 symptoms and cases - actions for EY providers</a:t>
            </a:r>
          </a:p>
          <a:p>
            <a:r>
              <a:rPr lang="en-GB" sz="800">
                <a:latin typeface="Arial"/>
                <a:cs typeface="Arial"/>
              </a:rPr>
              <a:t>Document informed by: </a:t>
            </a:r>
            <a:r>
              <a:rPr lang="en-US" sz="800">
                <a:latin typeface="Arial"/>
                <a:cs typeface="Arial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Guidance for Early Years and Childcare providers</a:t>
            </a:r>
            <a:r>
              <a:rPr lang="en-US" sz="800">
                <a:latin typeface="Arial"/>
                <a:cs typeface="Arial"/>
              </a:rPr>
              <a:t>        </a:t>
            </a:r>
            <a:r>
              <a:rPr lang="en-US" sz="800" i="1">
                <a:highlight>
                  <a:srgbClr val="FFFF00"/>
                </a:highlight>
                <a:latin typeface="Arial"/>
                <a:cs typeface="Arial"/>
              </a:rPr>
              <a:t>Local recommendations are in italics</a:t>
            </a:r>
            <a:endParaRPr lang="en-GB" sz="800" i="1" u="sng">
              <a:highlight>
                <a:srgbClr val="FFFF00"/>
              </a:highlight>
              <a:latin typeface="Arial"/>
              <a:cs typeface="Arial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5E8C825-7433-42FA-BFA9-48AAE287879C}"/>
              </a:ext>
            </a:extLst>
          </p:cNvPr>
          <p:cNvSpPr/>
          <p:nvPr/>
        </p:nvSpPr>
        <p:spPr>
          <a:xfrm>
            <a:off x="121252" y="6206288"/>
            <a:ext cx="9528886" cy="680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Cleaning:</a:t>
            </a:r>
            <a:r>
              <a:rPr lang="en-GB"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Please refer to detailed guidance for </a:t>
            </a:r>
            <a:r>
              <a:rPr lang="en-GB" sz="8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cleaning of non-healthcare settings</a:t>
            </a:r>
            <a:r>
              <a:rPr lang="en-GB"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for both routine cleaning, and cleaning following an infectious person having been in your follow the key points below: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disposable cloths or paper roll and disposable mop heads.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Use, as in cleaning routine, a combined detergent disinfectant solution at a dilution of 1,000 parts per million available chlorine (ppm av. Cl.) OR household detergent followed by disinfection (1000ppm av. Cl.) OR if an alternative combined detergent/disinfectant is used ensure it is effective against enveloped viruses and meets EN 14476 standards (including any wipes used)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Any waste from suspected cases and cleaning of areas should be double bagged and stored for 72 hours before disposal as normal.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DB0CB04-605A-4894-9908-98A0C4BAF5E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8654" y="48352"/>
            <a:ext cx="955717" cy="454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36948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item1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haredContentType xmlns="Microsoft.SharePoint.Taxonomy.ContentTypeSync" SourceId="6ed0261d-8e1d-4a30-b593-96d7f0c84e13" ContentTypeId="0x01010091769D3ADCDDBD418A5720563395FE8701" PreviousValue="false"/>
</file>

<file path=customXml/item4.xml><?xml version="1.0" encoding="utf-8"?>
<?mso-contentType ?>
<p:Policy xmlns:p="office.server.policy" id="" local="true">
  <p:Name>Team Site Document</p:Name>
  <p:Description/>
  <p:Statement/>
  <p:PolicyItems>
    <p:PolicyItem featureId="Microsoft.Office.RecordsManagement.PolicyFeatures.Expiration" staticId="0x01010091769D3ADCDDBD418A5720563395FE87|-31099529" UniqueId="83729124-5b0f-4e01-bc34-7be1f9857bf1">
      <p:Name>Retention</p:Name>
      <p:Description>Automatic scheduling of content for processing, and performing a retention action on content that has reached its due date.</p:Description>
      <p:CustomData>
        <Schedules nextStageId="2">
          <Schedule type="Default">
            <stages>
              <data stageId="1">
                <formula id="Microsoft.Office.RecordsManagement.PolicyFeatures.Expiration.Formula.BuiltIn">
                  <number>1</number>
                  <property>Document_x0020_Expires_x0020_On</property>
                  <propertyId>4156f75a-f416-42bf-860e-5a1347930762</propertyId>
                  <period>days</period>
                </formula>
                <action type="action" id="Microsoft.Office.RecordsManagement.PolicyFeatures.Expiration.Action.MoveToRecycleBin"/>
              </data>
            </stages>
          </Schedule>
        </Schedules>
      </p:CustomData>
    </p:PolicyItem>
  </p:PolicyItems>
</p:Policy>
</file>

<file path=customXml/item5.xml><?xml version="1.0" encoding="utf-8"?>
<?mso-contentType ?>
<spe:Receivers xmlns:spe="http://schemas.microsoft.com/sharepoint/events">
  <Receiver>
    <Name>Microsoft.Office.RecordsManagement.PolicyFeatures.ExpirationEventReceiver</Name>
    <Synchronization>Synchronous</Synchronization>
    <Type>10001</Type>
    <SequenceNumber>101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10002</Type>
    <SequenceNumber>102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10004</Type>
    <SequenceNumber>103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10006</Type>
    <SequenceNumber>104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10009</Type>
    <SequenceNumber>105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10001</Type>
    <SequenceNumber>101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10002</Type>
    <SequenceNumber>102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10004</Type>
    <SequenceNumber>103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10006</Type>
    <SequenceNumber>104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10009</Type>
    <SequenceNumber>105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10001</Type>
    <SequenceNumber>101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10002</Type>
    <SequenceNumber>102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10004</Type>
    <SequenceNumber>103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10006</Type>
    <SequenceNumber>104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10009</Type>
    <SequenceNumber>105</SequenceNumber>
    <Url/>
    <Assembly>Microsoft.Office.Policy, Version=16.0.0.0, Culture=neutral, PublicKeyToken=71e9bce111e9429c</Assembly>
    <Class>Microsoft.Office.RecordsManagement.Internal.UpdateExpireDate</Class>
    <Data/>
    <Filter/>
  </Receiver>
</spe:Receivers>
</file>

<file path=customXml/item6.xml><?xml version="1.0" encoding="utf-8"?>
<ct:contentTypeSchema xmlns:ct="http://schemas.microsoft.com/office/2006/metadata/contentType" xmlns:ma="http://schemas.microsoft.com/office/2006/metadata/properties/metaAttributes" ct:_="" ma:_="" ma:contentTypeName="Word Document" ma:contentTypeID="0x01010091769D3ADCDDBD418A5720563395FE870100E9EAACED1526FF428D7750FEF2677834" ma:contentTypeVersion="1" ma:contentTypeDescription="" ma:contentTypeScope="" ma:versionID="36b24aa425f288fe5626e98bd8b92a78">
  <xsd:schema xmlns:xsd="http://www.w3.org/2001/XMLSchema" xmlns:xs="http://www.w3.org/2001/XMLSchema" xmlns:p="http://schemas.microsoft.com/office/2006/metadata/properties" xmlns:ns1="http://schemas.microsoft.com/sharepoint/v3" xmlns:ns2="f030db69-1d5c-4c1f-887a-00e75fed0d5c" targetNamespace="http://schemas.microsoft.com/office/2006/metadata/properties" ma:root="true" ma:fieldsID="6004ab93af9b8c525a422e42d52164e6" ns1:_="" ns2:_="">
    <xsd:import namespace="http://schemas.microsoft.com/sharepoint/v3"/>
    <xsd:import namespace="f030db69-1d5c-4c1f-887a-00e75fed0d5c"/>
    <xsd:element name="properties">
      <xsd:complexType>
        <xsd:sequence>
          <xsd:element name="documentManagement">
            <xsd:complexType>
              <xsd:all>
                <xsd:element ref="ns2:b0aae251cd5f4b7dbd6fa4992b52a58b" minOccurs="0"/>
                <xsd:element ref="ns2:TaxCatchAll" minOccurs="0"/>
                <xsd:element ref="ns2:TaxCatchAllLabel" minOccurs="0"/>
                <xsd:element ref="ns2:dc4525bf4a704db985c3696ff43c56c8" minOccurs="0"/>
                <xsd:element ref="ns2:TaxKeywordTaxHTField" minOccurs="0"/>
                <xsd:element ref="ns2:Expire_x0020_in" minOccurs="0"/>
                <xsd:element ref="ns1:_dlc_ExpireDateSaved" minOccurs="0"/>
                <xsd:element ref="ns1:_dlc_ExpireDate" minOccurs="0"/>
                <xsd:element ref="ns2:Document_x0020_Expires_x0020_On" minOccurs="0"/>
                <xsd:element ref="ns1:_dlc_Exemp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pireDateSaved" ma:index="17" nillable="true" ma:displayName="Original Expiration Date" ma:description="" ma:hidden="true" ma:internalName="_dlc_ExpireDateSaved" ma:readOnly="true">
      <xsd:simpleType>
        <xsd:restriction base="dms:DateTime"/>
      </xsd:simpleType>
    </xsd:element>
    <xsd:element name="_dlc_ExpireDate" ma:index="18" nillable="true" ma:displayName="Expiration Date" ma:description="" ma:hidden="true" ma:indexed="true" ma:internalName="_dlc_ExpireDate" ma:readOnly="true">
      <xsd:simpleType>
        <xsd:restriction base="dms:DateTime"/>
      </xsd:simpleType>
    </xsd:element>
    <xsd:element name="_dlc_Exempt" ma:index="20" nillable="true" ma:displayName="Exempt from Policy" ma:description="" ma:hidden="true" ma:internalName="_dlc_Exempt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30db69-1d5c-4c1f-887a-00e75fed0d5c" elementFormDefault="qualified">
    <xsd:import namespace="http://schemas.microsoft.com/office/2006/documentManagement/types"/>
    <xsd:import namespace="http://schemas.microsoft.com/office/infopath/2007/PartnerControls"/>
    <xsd:element name="b0aae251cd5f4b7dbd6fa4992b52a58b" ma:index="8" nillable="true" ma:taxonomy="true" ma:internalName="b0aae251cd5f4b7dbd6fa4992b52a58b" ma:taxonomyFieldName="Area" ma:displayName="Area" ma:default="1538;#Education Entitlement (11-19 (25))|82dced10-7dfb-40ba-85c7-9cca09614d9e" ma:fieldId="{b0aae251-cd5f-4b7d-bd6f-a4992b52a58b}" ma:sspId="6ed0261d-8e1d-4a30-b593-96d7f0c84e13" ma:termSetId="19852c3a-ac1c-4e85-9fbb-224455bf1b7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hidden="true" ma:list="{73c56dda-d3d9-46c5-b628-a55aa7c61da3}" ma:internalName="TaxCatchAll" ma:showField="CatchAllData" ma:web="e8598414-b8b6-4047-aa30-65305a42929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73c56dda-d3d9-46c5-b628-a55aa7c61da3}" ma:internalName="TaxCatchAllLabel" ma:readOnly="true" ma:showField="CatchAllDataLabel" ma:web="e8598414-b8b6-4047-aa30-65305a42929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dc4525bf4a704db985c3696ff43c56c8" ma:index="12" nillable="true" ma:taxonomy="true" ma:internalName="dc4525bf4a704db985c3696ff43c56c8" ma:taxonomyFieldName="DocumentGroup" ma:displayName="Document type" ma:indexed="true" ma:default="" ma:fieldId="{dc4525bf-4a70-4db9-85c3-696ff43c56c8}" ma:sspId="6ed0261d-8e1d-4a30-b593-96d7f0c84e13" ma:termSetId="38866771-e0a7-4bce-a0bd-40dc285cf35b" ma:anchorId="d741a04a-5781-47a3-a211-e05f9183ddd3" ma:open="true" ma:isKeyword="false">
      <xsd:complexType>
        <xsd:sequence>
          <xsd:element ref="pc:Terms" minOccurs="0" maxOccurs="1"/>
        </xsd:sequence>
      </xsd:complexType>
    </xsd:element>
    <xsd:element name="TaxKeywordTaxHTField" ma:index="14" nillable="true" ma:taxonomy="true" ma:internalName="TaxKeywordTaxHTField" ma:taxonomyFieldName="TaxKeyword" ma:displayName="Enterprise Keywords" ma:fieldId="{23f27201-bee3-471e-b2e7-b64fd8b7ca38}" ma:taxonomyMulti="true" ma:sspId="6ed0261d-8e1d-4a30-b593-96d7f0c84e13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Expire_x0020_in" ma:index="16" nillable="true" ma:displayName="Expire In (Years)" ma:default="3" ma:format="Dropdown" ma:internalName="Expire_x0020_in">
      <xsd:simpleType>
        <xsd:restriction base="dms:Choice">
          <xsd:enumeration value="1"/>
          <xsd:enumeration value="2"/>
          <xsd:enumeration value="3"/>
          <xsd:enumeration value="4"/>
          <xsd:enumeration value="5"/>
          <xsd:enumeration value="6"/>
          <xsd:enumeration value="7"/>
          <xsd:enumeration value="10"/>
        </xsd:restriction>
      </xsd:simpleType>
    </xsd:element>
    <xsd:element name="Document_x0020_Expires_x0020_On" ma:index="19" nillable="true" ma:displayName="Document Expires On" ma:format="DateOnly" ma:indexed="true" ma:internalName="Document_x0020_Expires_x0020_On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7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f030db69-1d5c-4c1f-887a-00e75fed0d5c">
      <Terms xmlns="http://schemas.microsoft.com/office/infopath/2007/PartnerControls"/>
    </TaxKeywordTaxHTField>
    <dc4525bf4a704db985c3696ff43c56c8 xmlns="f030db69-1d5c-4c1f-887a-00e75fed0d5c">
      <Terms xmlns="http://schemas.microsoft.com/office/infopath/2007/PartnerControls"/>
    </dc4525bf4a704db985c3696ff43c56c8>
    <Expire_x0020_in xmlns="f030db69-1d5c-4c1f-887a-00e75fed0d5c">3</Expire_x0020_in>
    <TaxCatchAll xmlns="f030db69-1d5c-4c1f-887a-00e75fed0d5c">
      <Value>1538</Value>
    </TaxCatchAll>
    <Document_x0020_Expires_x0020_On xmlns="f030db69-1d5c-4c1f-887a-00e75fed0d5c">2025-01-02T00:00:00+00:00</Document_x0020_Expires_x0020_On>
    <b0aae251cd5f4b7dbd6fa4992b52a58b xmlns="f030db69-1d5c-4c1f-887a-00e75fed0d5c">
      <Terms xmlns="http://schemas.microsoft.com/office/infopath/2007/PartnerControls">
        <TermInfo xmlns="http://schemas.microsoft.com/office/infopath/2007/PartnerControls">
          <TermName xmlns="http://schemas.microsoft.com/office/infopath/2007/PartnerControls">Education Entitlement (11-19 (25))</TermName>
          <TermId xmlns="http://schemas.microsoft.com/office/infopath/2007/PartnerControls">82dced10-7dfb-40ba-85c7-9cca09614d9e</TermId>
        </TermInfo>
      </Terms>
    </b0aae251cd5f4b7dbd6fa4992b52a58b>
    <_dlc_ExpireDateSaved xmlns="http://schemas.microsoft.com/sharepoint/v3" xsi:nil="true"/>
    <_dlc_ExpireDate xmlns="http://schemas.microsoft.com/sharepoint/v3">2025-01-03T00:00:00+00:00</_dlc_ExpireDate>
  </documentManagement>
</p:properties>
</file>

<file path=customXml/itemProps1.xml><?xml version="1.0" encoding="utf-8"?>
<ds:datastoreItem xmlns:ds="http://schemas.openxmlformats.org/officeDocument/2006/customXml" ds:itemID="{1FA4D0CA-01A7-4A65-9C14-12FCFEE63173}">
  <ds:schemaRefs>
    <ds:schemaRef ds:uri="http://schemas.microsoft.com/office/2006/metadata/customXsn"/>
  </ds:schemaRefs>
</ds:datastoreItem>
</file>

<file path=customXml/itemProps2.xml><?xml version="1.0" encoding="utf-8"?>
<ds:datastoreItem xmlns:ds="http://schemas.openxmlformats.org/officeDocument/2006/customXml" ds:itemID="{1430417B-370E-4F6F-BE80-F1E48DC8B94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C4E7A24-4844-456F-B187-F8B4613F861A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212CDB47-5340-4AFD-96B7-F3BE2D48F790}">
  <ds:schemaRefs>
    <ds:schemaRef ds:uri="office.server.policy"/>
  </ds:schemaRefs>
</ds:datastoreItem>
</file>

<file path=customXml/itemProps5.xml><?xml version="1.0" encoding="utf-8"?>
<ds:datastoreItem xmlns:ds="http://schemas.openxmlformats.org/officeDocument/2006/customXml" ds:itemID="{6964216F-B47E-468F-8FED-CD6954ED81D3}">
  <ds:schemaRefs>
    <ds:schemaRef ds:uri="http://schemas.microsoft.com/sharepoint/events"/>
  </ds:schemaRefs>
</ds:datastoreItem>
</file>

<file path=customXml/itemProps6.xml><?xml version="1.0" encoding="utf-8"?>
<ds:datastoreItem xmlns:ds="http://schemas.openxmlformats.org/officeDocument/2006/customXml" ds:itemID="{C033FB15-713A-4BCE-ADAB-88E198FB867A}">
  <ds:schemaRefs>
    <ds:schemaRef ds:uri="f030db69-1d5c-4c1f-887a-00e75fed0d5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customXml/itemProps7.xml><?xml version="1.0" encoding="utf-8"?>
<ds:datastoreItem xmlns:ds="http://schemas.openxmlformats.org/officeDocument/2006/customXml" ds:itemID="{8EA30C6A-2A32-4A7A-8771-2D2BE0AB7DF7}">
  <ds:schemaRefs>
    <ds:schemaRef ds:uri="http://schemas.openxmlformats.org/package/2006/metadata/core-properties"/>
    <ds:schemaRef ds:uri="http://purl.org/dc/terms/"/>
    <ds:schemaRef ds:uri="http://schemas.microsoft.com/office/2006/metadata/properties"/>
    <ds:schemaRef ds:uri="http://purl.org/dc/elements/1.1/"/>
    <ds:schemaRef ds:uri="http://www.w3.org/XML/1998/namespace"/>
    <ds:schemaRef ds:uri="http://schemas.microsoft.com/office/2006/documentManagement/types"/>
    <ds:schemaRef ds:uri="http://purl.org/dc/dcmitype/"/>
    <ds:schemaRef ds:uri="http://schemas.microsoft.com/office/infopath/2007/PartnerControls"/>
    <ds:schemaRef ds:uri="f030db69-1d5c-4c1f-887a-00e75fed0d5c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1084</Words>
  <Application>Microsoft Office PowerPoint</Application>
  <PresentationFormat>A4 Paper (210x297 mm)</PresentationFormat>
  <Paragraphs>65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Nepogodiev, Dmitri</dc:creator>
  <cp:lastModifiedBy>Sonia Waszczak</cp:lastModifiedBy>
  <cp:revision>7</cp:revision>
  <cp:lastPrinted>2022-01-04T11:58:29Z</cp:lastPrinted>
  <dcterms:created xsi:type="dcterms:W3CDTF">2021-08-12T08:29:46Z</dcterms:created>
  <dcterms:modified xsi:type="dcterms:W3CDTF">2022-01-04T12:49:31Z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0x01010091769D3ADCDDBD418A5720563395FE870100E9EAACED1526FF428D7750FEF2677834</vt:lpwstr>
  </property>
  <property fmtid="{D5CDD505-2E9C-101B-9397-08002B2CF9AE}" pid="3" name="_dlc_policyId">
    <vt:lpwstr>0x01010091769D3ADCDDBD418A5720563395FE87|-31099529</vt:lpwstr>
  </property>
  <property fmtid="{D5CDD505-2E9C-101B-9397-08002B2CF9AE}" pid="4" name="ItemRetentionFormula">
    <vt:lpwstr>&lt;formula id="Microsoft.Office.RecordsManagement.PolicyFeatures.Expiration.Formula.BuiltIn"&gt;&lt;number&gt;1&lt;/number&gt;&lt;property&gt;Document_x005f_x0020_Expires_x005f_x0020_On&lt;/property&gt;&lt;propertyId&gt;4156f75a-f416-42bf-860e-5a1347930762&lt;/propertyId&gt;&lt;period&gt;days&lt;/period&gt;&lt;/formula&gt;</vt:lpwstr>
  </property>
  <property fmtid="{D5CDD505-2E9C-101B-9397-08002B2CF9AE}" pid="5" name="Area">
    <vt:lpwstr>1538;#Education Entitlement (11-19 (25))|82dced10-7dfb-40ba-85c7-9cca09614d9e</vt:lpwstr>
  </property>
  <property fmtid="{D5CDD505-2E9C-101B-9397-08002B2CF9AE}" pid="6" name="TaxKeyword">
    <vt:lpwstr/>
  </property>
  <property fmtid="{D5CDD505-2E9C-101B-9397-08002B2CF9AE}" pid="7" name="DocumentGroup">
    <vt:lpwstr/>
  </property>
  <property fmtid="{D5CDD505-2E9C-101B-9397-08002B2CF9AE}" pid="8" name="Set Document Expiry Date">
    <vt:lpwstr>https://coventrycc.sharepoint.com/teams/People/EduLibAdLearning/EIS/EduEnt0-19-25/_layouts/15/wrkstat.aspx?List=ba005672-e6f4-4381-baec-247592ae97d4&amp;WorkflowInstanceName=59eddc9e-092b-47c2-a844-0a09ec2554bb, Set document expiry date</vt:lpwstr>
  </property>
</Properties>
</file>