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8"/>
  </p:sldMasterIdLst>
  <p:sldIdLst>
    <p:sldId id="257" r:id="rId9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58A22C-5989-8DBE-A59F-1CA61BCC5649}" v="116" dt="2022-01-04T07:58:51.626"/>
    <p1510:client id="{437ED6CE-21EC-421E-B582-3B2C7C61397E}" vWet="2" dt="2022-01-04T11:13:01.148"/>
    <p1510:client id="{732A522E-71E6-4DD6-90C5-05C9CEB75973}" v="19" dt="2022-01-04T11:12:08.058"/>
    <p1510:client id="{CDACE049-0699-7E3E-A982-29E4AA18B901}" v="20" dt="2022-01-04T11:13:09.775"/>
    <p1510:client id="{E4CB9FBF-6E17-496D-9270-28F9E151A3E5}" v="8" dt="2022-01-04T12:49:29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8" d="100"/>
          <a:sy n="88" d="100"/>
        </p:scale>
        <p:origin x="67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ia Waszczak" userId="10032000592de1f8" providerId="None" clId="Web-{E4CB9FBF-6E17-496D-9270-28F9E151A3E5}"/>
    <pc:docChg chg="modSld">
      <pc:chgData name="Sonia Waszczak" userId="10032000592de1f8" providerId="None" clId="Web-{E4CB9FBF-6E17-496D-9270-28F9E151A3E5}" dt="2022-01-04T12:49:29.409" v="7" actId="20577"/>
      <pc:docMkLst>
        <pc:docMk/>
      </pc:docMkLst>
      <pc:sldChg chg="modSp">
        <pc:chgData name="Sonia Waszczak" userId="10032000592de1f8" providerId="None" clId="Web-{E4CB9FBF-6E17-496D-9270-28F9E151A3E5}" dt="2022-01-04T12:49:29.409" v="7" actId="20577"/>
        <pc:sldMkLst>
          <pc:docMk/>
          <pc:sldMk cId="1253694854" sldId="257"/>
        </pc:sldMkLst>
        <pc:spChg chg="mod">
          <ac:chgData name="Sonia Waszczak" userId="10032000592de1f8" providerId="None" clId="Web-{E4CB9FBF-6E17-496D-9270-28F9E151A3E5}" dt="2022-01-04T12:49:29.409" v="7" actId="20577"/>
          <ac:spMkLst>
            <pc:docMk/>
            <pc:sldMk cId="1253694854" sldId="257"/>
            <ac:spMk id="17" creationId="{41F06D51-D8E0-4C4E-8F1D-2C16CA9024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1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04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12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27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99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4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83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27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4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82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24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55E2-0C09-46E7-82B8-DB6022B2FD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4C908-D46A-43CB-ACA9-EAAB34C3E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6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www.gov.uk/government/publications/covid-19-stay-at-home-guidance" TargetMode="External"/><Relationship Id="rId7" Type="http://schemas.openxmlformats.org/officeDocument/2006/relationships/hyperlink" Target="https://www.gov.uk/government/publications/covid-19-decontamination-in-non-healthcare-settings" TargetMode="External"/><Relationship Id="rId2" Type="http://schemas.openxmlformats.org/officeDocument/2006/relationships/hyperlink" Target="https://www.nhs.uk/conditions/coronavirus-covid-1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overnment/publications/coronavirus-covid-19-early-years-and-childcare-closures?priority-taxon=b350e61d-1db9-4cc2-bb44-fab02882ac25" TargetMode="External"/><Relationship Id="rId5" Type="http://schemas.openxmlformats.org/officeDocument/2006/relationships/hyperlink" Target="mailto:dphadmin@warwickshire.gov.uk" TargetMode="External"/><Relationship Id="rId4" Type="http://schemas.openxmlformats.org/officeDocument/2006/relationships/hyperlink" Target="mailto:earlyyearsadvisors@warwickshire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916893-19EA-40E2-AFA5-EDB24690BE6E}"/>
              </a:ext>
            </a:extLst>
          </p:cNvPr>
          <p:cNvSpPr/>
          <p:nvPr/>
        </p:nvSpPr>
        <p:spPr>
          <a:xfrm>
            <a:off x="267696" y="748450"/>
            <a:ext cx="1131735" cy="1180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case</a:t>
            </a:r>
          </a:p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who develops symptoms or has positive LFT/ PCR test result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714D09-31BD-4E8A-9BDA-7D762A53FA41}"/>
              </a:ext>
            </a:extLst>
          </p:cNvPr>
          <p:cNvSpPr/>
          <p:nvPr/>
        </p:nvSpPr>
        <p:spPr>
          <a:xfrm>
            <a:off x="1506105" y="779227"/>
            <a:ext cx="3324320" cy="1180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  <a:latin typeface="Arial"/>
                <a:cs typeface="Arial"/>
              </a:rPr>
              <a:t>Immediately start self-isolation and arrange COVID-19 PCR test.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 tests can be arranged through the 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online portal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via 119.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self-isolation, individuals should follow 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‘stay at home’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If an individual does not have a PCR test within 2 days of positive LFT, they must self-isolate for 7 days minimum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730B0A-D198-40C2-80B5-FCA647F1E4CF}"/>
              </a:ext>
            </a:extLst>
          </p:cNvPr>
          <p:cNvSpPr/>
          <p:nvPr/>
        </p:nvSpPr>
        <p:spPr>
          <a:xfrm>
            <a:off x="1506096" y="481211"/>
            <a:ext cx="3308409" cy="27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has a positive LFT result or develops COVID-19 symptoms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2B2A51-2A27-45BB-AAE5-E13894DF6FE1}"/>
              </a:ext>
            </a:extLst>
          </p:cNvPr>
          <p:cNvSpPr/>
          <p:nvPr/>
        </p:nvSpPr>
        <p:spPr>
          <a:xfrm>
            <a:off x="257246" y="1847446"/>
            <a:ext cx="1126274" cy="20095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contacts</a:t>
            </a:r>
          </a:p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household contacts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EDE3EC-0F83-4AB6-B769-305B65AF76EE}"/>
              </a:ext>
            </a:extLst>
          </p:cNvPr>
          <p:cNvSpPr/>
          <p:nvPr/>
        </p:nvSpPr>
        <p:spPr>
          <a:xfrm>
            <a:off x="257246" y="3938766"/>
            <a:ext cx="1126279" cy="21707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 and </a:t>
            </a:r>
            <a:r>
              <a:rPr lang="en-GB" sz="80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chldcare</a:t>
            </a:r>
            <a:r>
              <a:rPr lang="en-GB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providers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3974CB-E316-47F3-9CC2-032EC39A478A}"/>
              </a:ext>
            </a:extLst>
          </p:cNvPr>
          <p:cNvSpPr/>
          <p:nvPr/>
        </p:nvSpPr>
        <p:spPr>
          <a:xfrm>
            <a:off x="4968904" y="518845"/>
            <a:ext cx="4669391" cy="2296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receives PCR test result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C5C531-0199-4D9A-BCC9-7899BEE4AE98}"/>
              </a:ext>
            </a:extLst>
          </p:cNvPr>
          <p:cNvSpPr/>
          <p:nvPr/>
        </p:nvSpPr>
        <p:spPr>
          <a:xfrm>
            <a:off x="1506095" y="1847446"/>
            <a:ext cx="3381386" cy="21707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Action depends on age and vaccination status.</a:t>
            </a:r>
          </a:p>
          <a:p>
            <a:endParaRPr lang="en-GB" sz="8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800" u="sng" dirty="0">
                <a:solidFill>
                  <a:schemeClr val="tx1"/>
                </a:solidFill>
                <a:latin typeface="Arial"/>
                <a:cs typeface="Arial"/>
              </a:rPr>
              <a:t>Adults who are not doubly vaccinated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  <a:latin typeface="Arial"/>
                <a:cs typeface="Arial"/>
              </a:rPr>
              <a:t>Self-isolate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until index case receives PCR test result.</a:t>
            </a:r>
          </a:p>
          <a:p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u="sng" dirty="0">
                <a:solidFill>
                  <a:schemeClr val="tx1"/>
                </a:solidFill>
                <a:latin typeface="Arial"/>
                <a:cs typeface="Arial"/>
              </a:rPr>
              <a:t>Adult who had second vaccine dose at least 2 weeks before contact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No requirement for self-isolation, but is strongly recommended to take an LFT test daily for 7 days prior to coming into the setting (and then continue with twice weekly LFT testing). </a:t>
            </a:r>
            <a:endParaRPr lang="en-GB" sz="800" i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800" u="sng" dirty="0">
                <a:solidFill>
                  <a:schemeClr val="tx1"/>
                </a:solidFill>
                <a:latin typeface="Arial"/>
                <a:cs typeface="Arial"/>
              </a:rPr>
              <a:t>Child </a:t>
            </a:r>
            <a:r>
              <a:rPr lang="en-GB" sz="800" b="1" u="sng" dirty="0">
                <a:solidFill>
                  <a:schemeClr val="tx1"/>
                </a:solidFill>
                <a:latin typeface="Arial"/>
                <a:cs typeface="Arial"/>
              </a:rPr>
              <a:t>under 5.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No requirement for self-isolation, </a:t>
            </a:r>
            <a:r>
              <a:rPr lang="en-GB" sz="800" i="1" dirty="0">
                <a:solidFill>
                  <a:schemeClr val="tx1"/>
                </a:solidFill>
                <a:latin typeface="Arial"/>
                <a:cs typeface="Arial"/>
              </a:rPr>
              <a:t>but it is a local recommendation for close contacts to be asked to PCR test and continue with regular LFT testing (if acceptable to parents).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PCR tests are nationally recommended for under 5s who are household contacts of positive cases. Providers may </a:t>
            </a:r>
            <a:r>
              <a:rPr lang="en-GB" sz="800" i="1" dirty="0">
                <a:solidFill>
                  <a:schemeClr val="tx1"/>
                </a:solidFill>
                <a:latin typeface="Arial"/>
                <a:cs typeface="Arial"/>
              </a:rPr>
              <a:t>wish to ask household contacts to remain away from the setting until PCR negative. </a:t>
            </a:r>
            <a:endParaRPr lang="en-GB" sz="800" b="1" i="1" u="sng" dirty="0">
              <a:solidFill>
                <a:schemeClr val="tx1"/>
              </a:solidFill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i="1" dirty="0">
              <a:solidFill>
                <a:schemeClr val="tx1"/>
              </a:solidFill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EB4A1E-03C4-471E-949B-55C0CF0CA720}"/>
              </a:ext>
            </a:extLst>
          </p:cNvPr>
          <p:cNvSpPr/>
          <p:nvPr/>
        </p:nvSpPr>
        <p:spPr>
          <a:xfrm>
            <a:off x="1492373" y="3944256"/>
            <a:ext cx="3393322" cy="2262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u="sng" dirty="0">
                <a:solidFill>
                  <a:schemeClr val="tx1"/>
                </a:solidFill>
                <a:latin typeface="Arial"/>
                <a:cs typeface="Arial"/>
              </a:rPr>
              <a:t>If the individual is in the setting when they become symptomatic:</a:t>
            </a:r>
          </a:p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Isolate individual and arrange for them to go home (or call 999 if seriously unwell). If possible, should isolate behind a closed door or 2m away from others, with an open window. Clean isolation room (and bathroom if used).</a:t>
            </a:r>
          </a:p>
          <a:p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u="sng" dirty="0">
                <a:solidFill>
                  <a:schemeClr val="tx1"/>
                </a:solidFill>
                <a:latin typeface="Arial"/>
                <a:cs typeface="Arial"/>
              </a:rPr>
              <a:t>Notification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Notify cases to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  <a:hlinkClick r:id="rId4"/>
              </a:rPr>
              <a:t>earlyyearsadvisors@warwickshire.gov.uk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(8am to 5pm Mon - Fr) and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  <a:hlinkClick r:id="rId5"/>
              </a:rPr>
              <a:t>dphadmin@warwickshire.gov.uk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out of hours.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LA (with UKHSA as appropriate) will complete a risk assessment, provide advice, and determine whether an Incident Management Team meeting required.</a:t>
            </a:r>
          </a:p>
          <a:p>
            <a:pPr fontAlgn="base"/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800" u="sng" dirty="0">
                <a:solidFill>
                  <a:schemeClr val="tx1"/>
                </a:solidFill>
                <a:latin typeface="Arial"/>
                <a:cs typeface="Arial"/>
              </a:rPr>
              <a:t>Identification of close contacts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Providers should identify close contacts who need to self-isolate or test (see self-isolation/testing  rules above and close contact definitions to right).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Providers should send letter to contacts (provided by LA)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F06D51-D8E0-4C4E-8F1D-2C16CA9024E7}"/>
              </a:ext>
            </a:extLst>
          </p:cNvPr>
          <p:cNvSpPr/>
          <p:nvPr/>
        </p:nvSpPr>
        <p:spPr>
          <a:xfrm>
            <a:off x="4953000" y="779228"/>
            <a:ext cx="4685304" cy="1219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If PCR result is </a:t>
            </a:r>
            <a:r>
              <a:rPr lang="en-GB" sz="8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negative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: end self-isolation when well and have not had a temperature for 48 hours (unless not exempt from isolation and someone else in household is symptomatic/positive)</a:t>
            </a:r>
            <a:endParaRPr lang="en-US" sz="800" dirty="0">
              <a:solidFill>
                <a:schemeClr val="tx1"/>
              </a:solidFill>
              <a:latin typeface="Arial"/>
              <a:ea typeface="+mn-lt"/>
              <a:cs typeface="Arial"/>
            </a:endParaRPr>
          </a:p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If PCR result is </a:t>
            </a:r>
            <a:r>
              <a:rPr lang="en-GB" sz="800" dirty="0">
                <a:solidFill>
                  <a:srgbClr val="FF0000"/>
                </a:solidFill>
                <a:latin typeface="Arial"/>
                <a:cs typeface="Arial"/>
              </a:rPr>
              <a:t>positive:</a:t>
            </a:r>
            <a:endParaRPr lang="en-GB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>
                <a:solidFill>
                  <a:schemeClr val="tx1"/>
                </a:solidFill>
                <a:latin typeface="Arial"/>
                <a:cs typeface="Arial"/>
              </a:rPr>
              <a:t>Continue to self-isolate for 7</a:t>
            </a:r>
            <a:r>
              <a:rPr lang="en-GB" sz="800" b="1" dirty="0">
                <a:solidFill>
                  <a:schemeClr val="tx1"/>
                </a:solidFill>
                <a:latin typeface="Arial"/>
                <a:cs typeface="Arial"/>
              </a:rPr>
              <a:t> days minimum after the day of symptom onset/test (if no symptoms) – which is day 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Self-isolation can end after a lateral flow test on Day 7 if they have had 2 LFT tests taken 24 hours apart (on Day 6 and Day 7) and they are well and do not have a temperature.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They should work from home if able, wear a face covering and limit contact, especially with vulnerable individuals until the end of the 10 day period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If symptoms start whilst isolating, isolation period starts again - day of symptom onset = day 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1E403B-CD12-4241-AE37-A3D6877F3F2A}"/>
              </a:ext>
            </a:extLst>
          </p:cNvPr>
          <p:cNvSpPr/>
          <p:nvPr/>
        </p:nvSpPr>
        <p:spPr>
          <a:xfrm>
            <a:off x="4963911" y="1988347"/>
            <a:ext cx="4739911" cy="16229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If PCR result of index case is </a:t>
            </a:r>
            <a:r>
              <a:rPr lang="en-GB" sz="800" dirty="0">
                <a:solidFill>
                  <a:srgbClr val="00B050"/>
                </a:solidFill>
                <a:latin typeface="Arial"/>
                <a:cs typeface="Arial"/>
              </a:rPr>
              <a:t>negative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: contacts self isolating can end self-isolation if no symptoms</a:t>
            </a:r>
          </a:p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If PCR result of index case is</a:t>
            </a:r>
            <a:r>
              <a:rPr lang="en-GB" sz="800" dirty="0">
                <a:solidFill>
                  <a:srgbClr val="FF0000"/>
                </a:solidFill>
                <a:latin typeface="Arial"/>
                <a:cs typeface="Arial"/>
              </a:rPr>
              <a:t> positive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: action depends on age and vaccination status:</a:t>
            </a:r>
          </a:p>
          <a:p>
            <a:endParaRPr lang="en-GB" sz="8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800" u="sng" dirty="0">
                <a:solidFill>
                  <a:schemeClr val="tx1"/>
                </a:solidFill>
                <a:latin typeface="Arial"/>
                <a:cs typeface="Arial"/>
              </a:rPr>
              <a:t>Adults who are not doubly vaccinated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  <a:latin typeface="Arial"/>
                <a:cs typeface="Arial"/>
              </a:rPr>
              <a:t>Continue to self-isolate for 10 clear days after the day of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last contact with index case.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If develop COVID-19 symptoms, arrange PCR test as soon as possible.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800" u="sng" dirty="0">
                <a:solidFill>
                  <a:schemeClr val="tx1"/>
                </a:solidFill>
                <a:latin typeface="Arial"/>
                <a:cs typeface="Arial"/>
              </a:rPr>
              <a:t>Adult who had second vaccine dose at least 2 weeks before contact</a:t>
            </a:r>
          </a:p>
          <a:p>
            <a:pPr marL="171450" indent="-171450">
              <a:buFont typeface="Arial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Please see guidance for this same cohort in box to the left. </a:t>
            </a:r>
          </a:p>
          <a:p>
            <a:r>
              <a:rPr lang="en-GB" sz="800" u="sng" dirty="0">
                <a:solidFill>
                  <a:schemeClr val="tx1"/>
                </a:solidFill>
                <a:latin typeface="Arial"/>
                <a:cs typeface="Arial"/>
              </a:rPr>
              <a:t>Child </a:t>
            </a:r>
            <a:r>
              <a:rPr lang="en-GB" sz="800" b="1" u="sng" dirty="0">
                <a:solidFill>
                  <a:schemeClr val="tx1"/>
                </a:solidFill>
                <a:latin typeface="Arial"/>
                <a:cs typeface="Arial"/>
              </a:rPr>
              <a:t>under 5.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Please see guidance for this same cohort in box to the left. </a:t>
            </a:r>
          </a:p>
          <a:p>
            <a:endParaRPr lang="en-GB" sz="800" b="1" u="sng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GB" sz="800" dirty="0">
              <a:solidFill>
                <a:schemeClr val="tx1"/>
              </a:solidFill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46FB17-66CE-4A84-A28F-21F945A01600}"/>
              </a:ext>
            </a:extLst>
          </p:cNvPr>
          <p:cNvSpPr/>
          <p:nvPr/>
        </p:nvSpPr>
        <p:spPr>
          <a:xfrm>
            <a:off x="4964937" y="3619779"/>
            <a:ext cx="4674851" cy="24144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b="1" dirty="0">
                <a:solidFill>
                  <a:schemeClr val="tx1"/>
                </a:solidFill>
                <a:latin typeface="Arial"/>
                <a:cs typeface="Arial"/>
              </a:rPr>
              <a:t>COVID-19 symptoms: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New, continuous cough </a:t>
            </a:r>
            <a:r>
              <a:rPr lang="en-GB" sz="800" b="1" dirty="0">
                <a:solidFill>
                  <a:schemeClr val="tx1"/>
                </a:solidFill>
                <a:latin typeface="Arial"/>
                <a:cs typeface="Arial"/>
              </a:rPr>
              <a:t>OR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 high temperature </a:t>
            </a:r>
            <a:r>
              <a:rPr lang="en-GB" sz="800" b="1" dirty="0">
                <a:solidFill>
                  <a:schemeClr val="tx1"/>
                </a:solidFill>
                <a:latin typeface="Arial"/>
                <a:cs typeface="Arial"/>
              </a:rPr>
              <a:t>OR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 loss/ change in sense of taste or smell. Anyone with these symptoms should start self-isolating and arrange a COVID-19 test. Other possible COVID-19 symptoms include: tiredness, shortness of breath, headache, sore throat, muscle ache, blocked/runny nose, diarrhoea and vomiting, cold like symptoms. </a:t>
            </a:r>
          </a:p>
          <a:p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b="1" dirty="0">
                <a:solidFill>
                  <a:schemeClr val="tx1"/>
                </a:solidFill>
                <a:latin typeface="Arial"/>
                <a:cs typeface="Arial"/>
              </a:rPr>
              <a:t>LFT: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 Lateral flow tests are for asymptomatic screening only. </a:t>
            </a:r>
            <a:r>
              <a:rPr lang="en-GB" sz="800" b="1" dirty="0">
                <a:solidFill>
                  <a:schemeClr val="tx1"/>
                </a:solidFill>
                <a:latin typeface="Arial"/>
                <a:cs typeface="Arial"/>
              </a:rPr>
              <a:t>ALL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 positive LFT results must be confirmed by a PCR test. LFTs should not be used for individuals with symptoms.</a:t>
            </a:r>
            <a:endParaRPr lang="en-GB" sz="800" b="1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b="1" dirty="0">
                <a:solidFill>
                  <a:schemeClr val="tx1"/>
                </a:solidFill>
                <a:latin typeface="Arial"/>
                <a:cs typeface="Arial"/>
              </a:rPr>
              <a:t>Close contacts: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anyone who has had the following contact with the index individual: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Face-to-face for any length of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Within 1 metre for 1 minute or more.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Within 1-2 metres for 15 mins or more (either as a one-off contact for over 15 minutes, or shorter contacts added together over one day)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Travel in a vehicle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Note – all children in the same classes/group may be close contacts, plus any others identified – e.g. break times, lunch times, before and after coming into the setting (including on transport)</a:t>
            </a:r>
          </a:p>
          <a:p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b="1" dirty="0">
                <a:solidFill>
                  <a:schemeClr val="tx1"/>
                </a:solidFill>
                <a:latin typeface="Arial"/>
                <a:cs typeface="Arial"/>
              </a:rPr>
              <a:t>Period when to contact trace: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Contact trace for the two clear days prior to the day of symptom onset/test (if no symptoms) and isolate for the 10 full days after this day. Example: if symptom onset (and day they were last in setting) was on Wednesday, then trace for Wed, Tues, and Mon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01E4DD-967F-4FBA-928C-723F528AF7E9}"/>
              </a:ext>
            </a:extLst>
          </p:cNvPr>
          <p:cNvSpPr txBox="1"/>
          <p:nvPr/>
        </p:nvSpPr>
        <p:spPr>
          <a:xfrm>
            <a:off x="121251" y="72157"/>
            <a:ext cx="958257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b="1">
                <a:latin typeface="Arial"/>
                <a:cs typeface="Arial"/>
              </a:rPr>
              <a:t>COVID-19 symptoms and cases - actions for EY providers</a:t>
            </a:r>
          </a:p>
          <a:p>
            <a:r>
              <a:rPr lang="en-GB" sz="800">
                <a:latin typeface="Arial"/>
                <a:cs typeface="Arial"/>
              </a:rPr>
              <a:t>Document informed by: </a:t>
            </a:r>
            <a:r>
              <a:rPr lang="en-US" sz="800">
                <a:latin typeface="Arial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Guidance for Early Years and Childcare providers</a:t>
            </a:r>
            <a:r>
              <a:rPr lang="en-US" sz="800">
                <a:latin typeface="Arial"/>
                <a:cs typeface="Arial"/>
              </a:rPr>
              <a:t>        </a:t>
            </a:r>
            <a:r>
              <a:rPr lang="en-US" sz="800" i="1">
                <a:highlight>
                  <a:srgbClr val="FFFF00"/>
                </a:highlight>
                <a:latin typeface="Arial"/>
                <a:cs typeface="Arial"/>
              </a:rPr>
              <a:t>Local recommendations are in italics</a:t>
            </a:r>
            <a:endParaRPr lang="en-GB" sz="800" i="1" u="sng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5E8C825-7433-42FA-BFA9-48AAE287879C}"/>
              </a:ext>
            </a:extLst>
          </p:cNvPr>
          <p:cNvSpPr/>
          <p:nvPr/>
        </p:nvSpPr>
        <p:spPr>
          <a:xfrm>
            <a:off x="121252" y="6206288"/>
            <a:ext cx="9528886" cy="680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Cleaning:</a:t>
            </a:r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refer to detailed guidance for </a:t>
            </a: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cleaning of non-healthcare settings</a:t>
            </a:r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 both routine cleaning, and cleaning following an infectious person having been in your follow the key points below: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disposable cloths or paper roll and disposable mop heads.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Use, as in cleaning routine, a combined detergent disinfectant solution at a dilution of 1,000 parts per million available chlorine (ppm av. Cl.) OR household detergent followed by disinfection (1000ppm av. Cl.) OR if an alternative combined detergent/disinfectant is used ensure it is effective against enveloped viruses and meets EN 14476 standards (including any wipes used)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waste from suspected cases and cleaning of areas should be double bagged and stored for 72 hours before disposal as normal.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B0CB04-605A-4894-9908-98A0C4BAF5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654" y="48352"/>
            <a:ext cx="955717" cy="45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9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6ed0261d-8e1d-4a30-b593-96d7f0c84e13" ContentTypeId="0x01010091769D3ADCDDBD418A5720563395FE8701" PreviousValue="false"/>
</file>

<file path=customXml/item4.xml><?xml version="1.0" encoding="utf-8"?>
<?mso-contentType ?>
<p:Policy xmlns:p="office.server.policy" id="" local="true">
  <p:Name>Team Site Document</p:Name>
  <p:Description/>
  <p:Statement/>
  <p:PolicyItems>
    <p:PolicyItem featureId="Microsoft.Office.RecordsManagement.PolicyFeatures.Expiration" staticId="0x01010091769D3ADCDDBD418A5720563395FE87|-31099529" UniqueId="83729124-5b0f-4e01-bc34-7be1f9857bf1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</number>
                  <property>Document_x0020_Expires_x0020_On</property>
                  <propertyId>4156f75a-f416-42bf-860e-5a1347930762</propertyId>
                  <period>days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</spe:Receiver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Word Document" ma:contentTypeID="0x01010091769D3ADCDDBD418A5720563395FE870100E9EAACED1526FF428D7750FEF2677834" ma:contentTypeVersion="1" ma:contentTypeDescription="" ma:contentTypeScope="" ma:versionID="36b24aa425f288fe5626e98bd8b92a78">
  <xsd:schema xmlns:xsd="http://www.w3.org/2001/XMLSchema" xmlns:xs="http://www.w3.org/2001/XMLSchema" xmlns:p="http://schemas.microsoft.com/office/2006/metadata/properties" xmlns:ns1="http://schemas.microsoft.com/sharepoint/v3" xmlns:ns2="f030db69-1d5c-4c1f-887a-00e75fed0d5c" targetNamespace="http://schemas.microsoft.com/office/2006/metadata/properties" ma:root="true" ma:fieldsID="6004ab93af9b8c525a422e42d52164e6" ns1:_="" ns2:_="">
    <xsd:import namespace="http://schemas.microsoft.com/sharepoint/v3"/>
    <xsd:import namespace="f030db69-1d5c-4c1f-887a-00e75fed0d5c"/>
    <xsd:element name="properties">
      <xsd:complexType>
        <xsd:sequence>
          <xsd:element name="documentManagement">
            <xsd:complexType>
              <xsd:all>
                <xsd:element ref="ns2:b0aae251cd5f4b7dbd6fa4992b52a58b" minOccurs="0"/>
                <xsd:element ref="ns2:TaxCatchAll" minOccurs="0"/>
                <xsd:element ref="ns2:TaxCatchAllLabel" minOccurs="0"/>
                <xsd:element ref="ns2:dc4525bf4a704db985c3696ff43c56c8" minOccurs="0"/>
                <xsd:element ref="ns2:TaxKeywordTaxHTField" minOccurs="0"/>
                <xsd:element ref="ns2:Expire_x0020_in" minOccurs="0"/>
                <xsd:element ref="ns1:_dlc_ExpireDateSaved" minOccurs="0"/>
                <xsd:element ref="ns1:_dlc_ExpireDate" minOccurs="0"/>
                <xsd:element ref="ns2:Document_x0020_Expires_x0020_On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17" nillable="true" ma:displayName="Original Expiration Date" ma:description="" ma:hidden="true" ma:internalName="_dlc_ExpireDateSaved" ma:readOnly="true">
      <xsd:simpleType>
        <xsd:restriction base="dms:DateTime"/>
      </xsd:simpleType>
    </xsd:element>
    <xsd:element name="_dlc_ExpireDate" ma:index="18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_dlc_Exempt" ma:index="20" nillable="true" ma:displayName="Exempt from Policy" ma:description="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0db69-1d5c-4c1f-887a-00e75fed0d5c" elementFormDefault="qualified">
    <xsd:import namespace="http://schemas.microsoft.com/office/2006/documentManagement/types"/>
    <xsd:import namespace="http://schemas.microsoft.com/office/infopath/2007/PartnerControls"/>
    <xsd:element name="b0aae251cd5f4b7dbd6fa4992b52a58b" ma:index="8" nillable="true" ma:taxonomy="true" ma:internalName="b0aae251cd5f4b7dbd6fa4992b52a58b" ma:taxonomyFieldName="Area" ma:displayName="Area" ma:default="1538;#Education Entitlement (11-19 (25))|82dced10-7dfb-40ba-85c7-9cca09614d9e" ma:fieldId="{b0aae251-cd5f-4b7d-bd6f-a4992b52a58b}" ma:sspId="6ed0261d-8e1d-4a30-b593-96d7f0c84e13" ma:termSetId="19852c3a-ac1c-4e85-9fbb-224455bf1b7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3c56dda-d3d9-46c5-b628-a55aa7c61da3}" ma:internalName="TaxCatchAll" ma:showField="CatchAllData" ma:web="e8598414-b8b6-4047-aa30-65305a4292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3c56dda-d3d9-46c5-b628-a55aa7c61da3}" ma:internalName="TaxCatchAllLabel" ma:readOnly="true" ma:showField="CatchAllDataLabel" ma:web="e8598414-b8b6-4047-aa30-65305a4292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4525bf4a704db985c3696ff43c56c8" ma:index="12" nillable="true" ma:taxonomy="true" ma:internalName="dc4525bf4a704db985c3696ff43c56c8" ma:taxonomyFieldName="DocumentGroup" ma:displayName="Document type" ma:indexed="true" ma:default="" ma:fieldId="{dc4525bf-4a70-4db9-85c3-696ff43c56c8}" ma:sspId="6ed0261d-8e1d-4a30-b593-96d7f0c84e13" ma:termSetId="38866771-e0a7-4bce-a0bd-40dc285cf35b" ma:anchorId="d741a04a-5781-47a3-a211-e05f9183ddd3" ma:open="true" ma:isKeyword="false">
      <xsd:complexType>
        <xsd:sequence>
          <xsd:element ref="pc:Terms" minOccurs="0" maxOccurs="1"/>
        </xsd:sequence>
      </xsd:complex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6ed0261d-8e1d-4a30-b593-96d7f0c84e1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Expire_x0020_in" ma:index="16" nillable="true" ma:displayName="Expire In (Years)" ma:default="3" ma:format="Dropdown" ma:internalName="Expire_x0020_in">
      <xsd:simpleType>
        <xsd:restriction base="dms:Choice"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10"/>
        </xsd:restriction>
      </xsd:simpleType>
    </xsd:element>
    <xsd:element name="Document_x0020_Expires_x0020_On" ma:index="19" nillable="true" ma:displayName="Document Expires On" ma:format="DateOnly" ma:indexed="true" ma:internalName="Document_x0020_Expires_x0020_On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030db69-1d5c-4c1f-887a-00e75fed0d5c">
      <Terms xmlns="http://schemas.microsoft.com/office/infopath/2007/PartnerControls"/>
    </TaxKeywordTaxHTField>
    <dc4525bf4a704db985c3696ff43c56c8 xmlns="f030db69-1d5c-4c1f-887a-00e75fed0d5c">
      <Terms xmlns="http://schemas.microsoft.com/office/infopath/2007/PartnerControls"/>
    </dc4525bf4a704db985c3696ff43c56c8>
    <Expire_x0020_in xmlns="f030db69-1d5c-4c1f-887a-00e75fed0d5c">3</Expire_x0020_in>
    <TaxCatchAll xmlns="f030db69-1d5c-4c1f-887a-00e75fed0d5c">
      <Value>1538</Value>
    </TaxCatchAll>
    <Document_x0020_Expires_x0020_On xmlns="f030db69-1d5c-4c1f-887a-00e75fed0d5c">2025-01-02T00:00:00+00:00</Document_x0020_Expires_x0020_On>
    <b0aae251cd5f4b7dbd6fa4992b52a58b xmlns="f030db69-1d5c-4c1f-887a-00e75fed0d5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Education Entitlement (11-19 (25))</TermName>
          <TermId xmlns="http://schemas.microsoft.com/office/infopath/2007/PartnerControls">82dced10-7dfb-40ba-85c7-9cca09614d9e</TermId>
        </TermInfo>
      </Terms>
    </b0aae251cd5f4b7dbd6fa4992b52a58b>
    <_dlc_ExpireDateSaved xmlns="http://schemas.microsoft.com/sharepoint/v3" xsi:nil="true"/>
    <_dlc_ExpireDate xmlns="http://schemas.microsoft.com/sharepoint/v3">2025-01-03T00:00:00+00:00</_dlc_ExpireDate>
  </documentManagement>
</p:properties>
</file>

<file path=customXml/itemProps1.xml><?xml version="1.0" encoding="utf-8"?>
<ds:datastoreItem xmlns:ds="http://schemas.openxmlformats.org/officeDocument/2006/customXml" ds:itemID="{1FA4D0CA-01A7-4A65-9C14-12FCFEE63173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1430417B-370E-4F6F-BE80-F1E48DC8B9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4E7A24-4844-456F-B187-F8B4613F861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12CDB47-5340-4AFD-96B7-F3BE2D48F790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6964216F-B47E-468F-8FED-CD6954ED81D3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C033FB15-713A-4BCE-ADAB-88E198FB867A}">
  <ds:schemaRefs>
    <ds:schemaRef ds:uri="f030db69-1d5c-4c1f-887a-00e75fed0d5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7.xml><?xml version="1.0" encoding="utf-8"?>
<ds:datastoreItem xmlns:ds="http://schemas.openxmlformats.org/officeDocument/2006/customXml" ds:itemID="{8EA30C6A-2A32-4A7A-8771-2D2BE0AB7DF7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f030db69-1d5c-4c1f-887a-00e75fed0d5c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1084</Words>
  <Application>Microsoft Office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Nepogodiev, Dmitri</dc:creator>
  <cp:lastModifiedBy>Sonia Waszczak</cp:lastModifiedBy>
  <cp:revision>7</cp:revision>
  <cp:lastPrinted>2022-01-04T11:58:29Z</cp:lastPrinted>
  <dcterms:created xsi:type="dcterms:W3CDTF">2021-08-12T08:29:46Z</dcterms:created>
  <dcterms:modified xsi:type="dcterms:W3CDTF">2022-01-04T12:49:31Z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0x01010091769D3ADCDDBD418A5720563395FE870100E9EAACED1526FF428D7750FEF2677834</vt:lpwstr>
  </property>
  <property fmtid="{D5CDD505-2E9C-101B-9397-08002B2CF9AE}" pid="3" name="_dlc_policyId">
    <vt:lpwstr>0x01010091769D3ADCDDBD418A5720563395FE87|-31099529</vt:lpwstr>
  </property>
  <property fmtid="{D5CDD505-2E9C-101B-9397-08002B2CF9AE}" pid="4" name="ItemRetentionFormula">
    <vt:lpwstr>&lt;formula id="Microsoft.Office.RecordsManagement.PolicyFeatures.Expiration.Formula.BuiltIn"&gt;&lt;number&gt;1&lt;/number&gt;&lt;property&gt;Document_x005f_x0020_Expires_x005f_x0020_On&lt;/property&gt;&lt;propertyId&gt;4156f75a-f416-42bf-860e-5a1347930762&lt;/propertyId&gt;&lt;period&gt;days&lt;/period&gt;&lt;/formula&gt;</vt:lpwstr>
  </property>
  <property fmtid="{D5CDD505-2E9C-101B-9397-08002B2CF9AE}" pid="5" name="Area">
    <vt:lpwstr>1538;#Education Entitlement (11-19 (25))|82dced10-7dfb-40ba-85c7-9cca09614d9e</vt:lpwstr>
  </property>
  <property fmtid="{D5CDD505-2E9C-101B-9397-08002B2CF9AE}" pid="6" name="TaxKeyword">
    <vt:lpwstr/>
  </property>
  <property fmtid="{D5CDD505-2E9C-101B-9397-08002B2CF9AE}" pid="7" name="DocumentGroup">
    <vt:lpwstr/>
  </property>
  <property fmtid="{D5CDD505-2E9C-101B-9397-08002B2CF9AE}" pid="8" name="Set Document Expiry Date">
    <vt:lpwstr>https://coventrycc.sharepoint.com/teams/People/EduLibAdLearning/EIS/EduEnt0-19-25/_layouts/15/wrkstat.aspx?List=ba005672-e6f4-4381-baec-247592ae97d4&amp;WorkflowInstanceName=59eddc9e-092b-47c2-a844-0a09ec2554bb, Set document expiry date</vt:lpwstr>
  </property>
</Properties>
</file>