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8"/>
  </p:sldMasterIdLst>
  <p:sldIdLst>
    <p:sldId id="257" r:id="rId9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83A4671-9CB3-B8F2-789C-BD620EFE58D9}" v="617" dt="2022-01-02T13:24:32.856"/>
    <p1510:client id="{B541DF70-C97E-05B4-5D3A-785ABFBF0A8A}" v="63" dt="2022-01-02T14:17:33.622"/>
    <p1510:client id="{BE32F544-9DE6-DAE6-7EC8-0C72AB35A054}" v="250" dt="2022-01-02T13:09:14.578"/>
    <p1510:client id="{C52910D3-A95C-4409-B968-40D4415B337C}" v="21" dt="2022-01-03T08:35:42.246"/>
    <p1510:client id="{EC4CAB87-1FBF-4971-AE3D-16325637524B}" v="7" dt="2021-09-14T16:02:06.9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675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customXml" Target="../customXml/item7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slide" Target="slides/slide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glis, Nadia" userId="S::ptnin100@coventry.gov.uk::1fc73846-12ff-4f08-aa6d-b2ba51658055" providerId="AD" clId="Web-{183A4671-9CB3-B8F2-789C-BD620EFE58D9}"/>
    <pc:docChg chg="modSld">
      <pc:chgData name="Inglis, Nadia" userId="S::ptnin100@coventry.gov.uk::1fc73846-12ff-4f08-aa6d-b2ba51658055" providerId="AD" clId="Web-{183A4671-9CB3-B8F2-789C-BD620EFE58D9}" dt="2022-01-02T13:24:32.856" v="602" actId="20577"/>
      <pc:docMkLst>
        <pc:docMk/>
      </pc:docMkLst>
      <pc:sldChg chg="modSp">
        <pc:chgData name="Inglis, Nadia" userId="S::ptnin100@coventry.gov.uk::1fc73846-12ff-4f08-aa6d-b2ba51658055" providerId="AD" clId="Web-{183A4671-9CB3-B8F2-789C-BD620EFE58D9}" dt="2022-01-02T13:24:32.856" v="602" actId="20577"/>
        <pc:sldMkLst>
          <pc:docMk/>
          <pc:sldMk cId="1253694854" sldId="257"/>
        </pc:sldMkLst>
        <pc:spChg chg="mod">
          <ac:chgData name="Inglis, Nadia" userId="S::ptnin100@coventry.gov.uk::1fc73846-12ff-4f08-aa6d-b2ba51658055" providerId="AD" clId="Web-{183A4671-9CB3-B8F2-789C-BD620EFE58D9}" dt="2022-01-02T13:24:10.699" v="600" actId="14100"/>
          <ac:spMkLst>
            <pc:docMk/>
            <pc:sldMk cId="1253694854" sldId="257"/>
            <ac:spMk id="8" creationId="{3D2B2A51-2A27-45BB-AAE5-E13894DF6FE1}"/>
          </ac:spMkLst>
        </pc:spChg>
        <pc:spChg chg="mod">
          <ac:chgData name="Inglis, Nadia" userId="S::ptnin100@coventry.gov.uk::1fc73846-12ff-4f08-aa6d-b2ba51658055" providerId="AD" clId="Web-{183A4671-9CB3-B8F2-789C-BD620EFE58D9}" dt="2022-01-02T13:24:06.621" v="599" actId="14100"/>
          <ac:spMkLst>
            <pc:docMk/>
            <pc:sldMk cId="1253694854" sldId="257"/>
            <ac:spMk id="9" creationId="{45EDE3EC-0F83-4AB6-B769-305B65AF76EE}"/>
          </ac:spMkLst>
        </pc:spChg>
        <pc:spChg chg="mod">
          <ac:chgData name="Inglis, Nadia" userId="S::ptnin100@coventry.gov.uk::1fc73846-12ff-4f08-aa6d-b2ba51658055" providerId="AD" clId="Web-{183A4671-9CB3-B8F2-789C-BD620EFE58D9}" dt="2022-01-02T13:23:08.023" v="543" actId="14100"/>
          <ac:spMkLst>
            <pc:docMk/>
            <pc:sldMk cId="1253694854" sldId="257"/>
            <ac:spMk id="14" creationId="{3DC5C531-0199-4D9A-BCC9-7899BEE4AE98}"/>
          </ac:spMkLst>
        </pc:spChg>
        <pc:spChg chg="mod">
          <ac:chgData name="Inglis, Nadia" userId="S::ptnin100@coventry.gov.uk::1fc73846-12ff-4f08-aa6d-b2ba51658055" providerId="AD" clId="Web-{183A4671-9CB3-B8F2-789C-BD620EFE58D9}" dt="2022-01-02T13:23:12.961" v="544" actId="14100"/>
          <ac:spMkLst>
            <pc:docMk/>
            <pc:sldMk cId="1253694854" sldId="257"/>
            <ac:spMk id="16" creationId="{5BEB4A1E-03C4-471E-949B-55C0CF0CA720}"/>
          </ac:spMkLst>
        </pc:spChg>
        <pc:spChg chg="mod">
          <ac:chgData name="Inglis, Nadia" userId="S::ptnin100@coventry.gov.uk::1fc73846-12ff-4f08-aa6d-b2ba51658055" providerId="AD" clId="Web-{183A4671-9CB3-B8F2-789C-BD620EFE58D9}" dt="2022-01-02T13:12:38.699" v="227" actId="20577"/>
          <ac:spMkLst>
            <pc:docMk/>
            <pc:sldMk cId="1253694854" sldId="257"/>
            <ac:spMk id="17" creationId="{41F06D51-D8E0-4C4E-8F1D-2C16CA9024E7}"/>
          </ac:spMkLst>
        </pc:spChg>
        <pc:spChg chg="mod">
          <ac:chgData name="Inglis, Nadia" userId="S::ptnin100@coventry.gov.uk::1fc73846-12ff-4f08-aa6d-b2ba51658055" providerId="AD" clId="Web-{183A4671-9CB3-B8F2-789C-BD620EFE58D9}" dt="2022-01-02T13:24:00.776" v="598" actId="20577"/>
          <ac:spMkLst>
            <pc:docMk/>
            <pc:sldMk cId="1253694854" sldId="257"/>
            <ac:spMk id="19" creationId="{A51E403B-CD12-4241-AE37-A3D6877F3F2A}"/>
          </ac:spMkLst>
        </pc:spChg>
        <pc:spChg chg="mod">
          <ac:chgData name="Inglis, Nadia" userId="S::ptnin100@coventry.gov.uk::1fc73846-12ff-4f08-aa6d-b2ba51658055" providerId="AD" clId="Web-{183A4671-9CB3-B8F2-789C-BD620EFE58D9}" dt="2022-01-02T13:20:18.153" v="351" actId="14100"/>
          <ac:spMkLst>
            <pc:docMk/>
            <pc:sldMk cId="1253694854" sldId="257"/>
            <ac:spMk id="20" creationId="{1946FB17-66CE-4A84-A28F-21F945A01600}"/>
          </ac:spMkLst>
        </pc:spChg>
        <pc:spChg chg="mod">
          <ac:chgData name="Inglis, Nadia" userId="S::ptnin100@coventry.gov.uk::1fc73846-12ff-4f08-aa6d-b2ba51658055" providerId="AD" clId="Web-{183A4671-9CB3-B8F2-789C-BD620EFE58D9}" dt="2022-01-02T13:24:32.856" v="602" actId="20577"/>
          <ac:spMkLst>
            <pc:docMk/>
            <pc:sldMk cId="1253694854" sldId="257"/>
            <ac:spMk id="25" creationId="{0401E4DD-967F-4FBA-928C-723F528AF7E9}"/>
          </ac:spMkLst>
        </pc:spChg>
        <pc:spChg chg="mod">
          <ac:chgData name="Inglis, Nadia" userId="S::ptnin100@coventry.gov.uk::1fc73846-12ff-4f08-aa6d-b2ba51658055" providerId="AD" clId="Web-{183A4671-9CB3-B8F2-789C-BD620EFE58D9}" dt="2022-01-02T13:20:40.748" v="354" actId="1076"/>
          <ac:spMkLst>
            <pc:docMk/>
            <pc:sldMk cId="1253694854" sldId="257"/>
            <ac:spMk id="26" creationId="{A5E8C825-7433-42FA-BFA9-48AAE287879C}"/>
          </ac:spMkLst>
        </pc:spChg>
      </pc:sldChg>
    </pc:docChg>
  </pc:docChgLst>
  <pc:docChgLst>
    <pc:chgData name="Inglis, Nadia" userId="S::ptnin100@coventry.gov.uk::1fc73846-12ff-4f08-aa6d-b2ba51658055" providerId="AD" clId="Web-{B541DF70-C97E-05B4-5D3A-785ABFBF0A8A}"/>
    <pc:docChg chg="modSld">
      <pc:chgData name="Inglis, Nadia" userId="S::ptnin100@coventry.gov.uk::1fc73846-12ff-4f08-aa6d-b2ba51658055" providerId="AD" clId="Web-{B541DF70-C97E-05B4-5D3A-785ABFBF0A8A}" dt="2022-01-02T14:17:33.606" v="33" actId="20577"/>
      <pc:docMkLst>
        <pc:docMk/>
      </pc:docMkLst>
      <pc:sldChg chg="modSp">
        <pc:chgData name="Inglis, Nadia" userId="S::ptnin100@coventry.gov.uk::1fc73846-12ff-4f08-aa6d-b2ba51658055" providerId="AD" clId="Web-{B541DF70-C97E-05B4-5D3A-785ABFBF0A8A}" dt="2022-01-02T14:17:33.606" v="33" actId="20577"/>
        <pc:sldMkLst>
          <pc:docMk/>
          <pc:sldMk cId="1253694854" sldId="257"/>
        </pc:sldMkLst>
        <pc:spChg chg="mod">
          <ac:chgData name="Inglis, Nadia" userId="S::ptnin100@coventry.gov.uk::1fc73846-12ff-4f08-aa6d-b2ba51658055" providerId="AD" clId="Web-{B541DF70-C97E-05B4-5D3A-785ABFBF0A8A}" dt="2022-01-02T14:17:19.903" v="6" actId="20577"/>
          <ac:spMkLst>
            <pc:docMk/>
            <pc:sldMk cId="1253694854" sldId="257"/>
            <ac:spMk id="17" creationId="{41F06D51-D8E0-4C4E-8F1D-2C16CA9024E7}"/>
          </ac:spMkLst>
        </pc:spChg>
        <pc:spChg chg="mod">
          <ac:chgData name="Inglis, Nadia" userId="S::ptnin100@coventry.gov.uk::1fc73846-12ff-4f08-aa6d-b2ba51658055" providerId="AD" clId="Web-{B541DF70-C97E-05B4-5D3A-785ABFBF0A8A}" dt="2022-01-02T14:17:33.606" v="33" actId="20577"/>
          <ac:spMkLst>
            <pc:docMk/>
            <pc:sldMk cId="1253694854" sldId="257"/>
            <ac:spMk id="25" creationId="{0401E4DD-967F-4FBA-928C-723F528AF7E9}"/>
          </ac:spMkLst>
        </pc:spChg>
      </pc:sldChg>
    </pc:docChg>
  </pc:docChgLst>
  <pc:docChgLst>
    <pc:chgData name="Inglis, Nadia" userId="S::ptnin100@coventry.gov.uk::1fc73846-12ff-4f08-aa6d-b2ba51658055" providerId="AD" clId="Web-{BE32F544-9DE6-DAE6-7EC8-0C72AB35A054}"/>
    <pc:docChg chg="modSld">
      <pc:chgData name="Inglis, Nadia" userId="S::ptnin100@coventry.gov.uk::1fc73846-12ff-4f08-aa6d-b2ba51658055" providerId="AD" clId="Web-{BE32F544-9DE6-DAE6-7EC8-0C72AB35A054}" dt="2022-01-02T13:09:14.578" v="249" actId="20577"/>
      <pc:docMkLst>
        <pc:docMk/>
      </pc:docMkLst>
      <pc:sldChg chg="modSp">
        <pc:chgData name="Inglis, Nadia" userId="S::ptnin100@coventry.gov.uk::1fc73846-12ff-4f08-aa6d-b2ba51658055" providerId="AD" clId="Web-{BE32F544-9DE6-DAE6-7EC8-0C72AB35A054}" dt="2022-01-02T13:09:14.578" v="249" actId="20577"/>
        <pc:sldMkLst>
          <pc:docMk/>
          <pc:sldMk cId="1253694854" sldId="257"/>
        </pc:sldMkLst>
        <pc:spChg chg="mod">
          <ac:chgData name="Inglis, Nadia" userId="S::ptnin100@coventry.gov.uk::1fc73846-12ff-4f08-aa6d-b2ba51658055" providerId="AD" clId="Web-{BE32F544-9DE6-DAE6-7EC8-0C72AB35A054}" dt="2022-01-02T13:05:16.737" v="27" actId="20577"/>
          <ac:spMkLst>
            <pc:docMk/>
            <pc:sldMk cId="1253694854" sldId="257"/>
            <ac:spMk id="5" creationId="{D6714D09-31BD-4E8A-9BDA-7D762A53FA41}"/>
          </ac:spMkLst>
        </pc:spChg>
        <pc:spChg chg="mod">
          <ac:chgData name="Inglis, Nadia" userId="S::ptnin100@coventry.gov.uk::1fc73846-12ff-4f08-aa6d-b2ba51658055" providerId="AD" clId="Web-{BE32F544-9DE6-DAE6-7EC8-0C72AB35A054}" dt="2022-01-02T13:08:48.593" v="220" actId="20577"/>
          <ac:spMkLst>
            <pc:docMk/>
            <pc:sldMk cId="1253694854" sldId="257"/>
            <ac:spMk id="14" creationId="{3DC5C531-0199-4D9A-BCC9-7899BEE4AE98}"/>
          </ac:spMkLst>
        </pc:spChg>
        <pc:spChg chg="mod">
          <ac:chgData name="Inglis, Nadia" userId="S::ptnin100@coventry.gov.uk::1fc73846-12ff-4f08-aa6d-b2ba51658055" providerId="AD" clId="Web-{BE32F544-9DE6-DAE6-7EC8-0C72AB35A054}" dt="2022-01-02T13:09:14.578" v="249" actId="20577"/>
          <ac:spMkLst>
            <pc:docMk/>
            <pc:sldMk cId="1253694854" sldId="257"/>
            <ac:spMk id="17" creationId="{41F06D51-D8E0-4C4E-8F1D-2C16CA9024E7}"/>
          </ac:spMkLst>
        </pc:spChg>
      </pc:sldChg>
    </pc:docChg>
  </pc:docChgLst>
  <pc:docChgLst>
    <pc:chgData name="Inglis, Nadia" userId="S::ptnin100@coventry.gov.uk::1fc73846-12ff-4f08-aa6d-b2ba51658055" providerId="AD" clId="Web-{C52910D3-A95C-4409-B968-40D4415B337C}"/>
    <pc:docChg chg="modSld">
      <pc:chgData name="Inglis, Nadia" userId="S::ptnin100@coventry.gov.uk::1fc73846-12ff-4f08-aa6d-b2ba51658055" providerId="AD" clId="Web-{C52910D3-A95C-4409-B968-40D4415B337C}" dt="2022-01-03T08:35:42.246" v="20" actId="20577"/>
      <pc:docMkLst>
        <pc:docMk/>
      </pc:docMkLst>
      <pc:sldChg chg="modSp">
        <pc:chgData name="Inglis, Nadia" userId="S::ptnin100@coventry.gov.uk::1fc73846-12ff-4f08-aa6d-b2ba51658055" providerId="AD" clId="Web-{C52910D3-A95C-4409-B968-40D4415B337C}" dt="2022-01-03T08:35:42.246" v="20" actId="20577"/>
        <pc:sldMkLst>
          <pc:docMk/>
          <pc:sldMk cId="1253694854" sldId="257"/>
        </pc:sldMkLst>
        <pc:spChg chg="mod">
          <ac:chgData name="Inglis, Nadia" userId="S::ptnin100@coventry.gov.uk::1fc73846-12ff-4f08-aa6d-b2ba51658055" providerId="AD" clId="Web-{C52910D3-A95C-4409-B968-40D4415B337C}" dt="2022-01-03T08:35:42.246" v="20" actId="20577"/>
          <ac:spMkLst>
            <pc:docMk/>
            <pc:sldMk cId="1253694854" sldId="257"/>
            <ac:spMk id="17" creationId="{41F06D51-D8E0-4C4E-8F1D-2C16CA9024E7}"/>
          </ac:spMkLst>
        </pc:spChg>
      </pc:sldChg>
    </pc:docChg>
  </pc:docChgLst>
  <pc:docChgLst>
    <pc:chgData clId="Web-{183A4671-9CB3-B8F2-789C-BD620EFE58D9}"/>
    <pc:docChg chg="modSld">
      <pc:chgData name="" userId="" providerId="" clId="Web-{183A4671-9CB3-B8F2-789C-BD620EFE58D9}" dt="2022-01-02T13:10:17.113" v="5" actId="20577"/>
      <pc:docMkLst>
        <pc:docMk/>
      </pc:docMkLst>
      <pc:sldChg chg="modSp">
        <pc:chgData name="" userId="" providerId="" clId="Web-{183A4671-9CB3-B8F2-789C-BD620EFE58D9}" dt="2022-01-02T13:10:17.113" v="5" actId="20577"/>
        <pc:sldMkLst>
          <pc:docMk/>
          <pc:sldMk cId="1253694854" sldId="257"/>
        </pc:sldMkLst>
        <pc:spChg chg="mod">
          <ac:chgData name="" userId="" providerId="" clId="Web-{183A4671-9CB3-B8F2-789C-BD620EFE58D9}" dt="2022-01-02T13:10:17.113" v="5" actId="20577"/>
          <ac:spMkLst>
            <pc:docMk/>
            <pc:sldMk cId="1253694854" sldId="257"/>
            <ac:spMk id="17" creationId="{41F06D51-D8E0-4C4E-8F1D-2C16CA9024E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55E2-0C09-46E7-82B8-DB6022B2FD88}" type="datetimeFigureOut">
              <a:rPr lang="en-GB" smtClean="0"/>
              <a:t>03/01/2022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C908-D46A-43CB-ACA9-EAAB34C3E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81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55E2-0C09-46E7-82B8-DB6022B2FD88}" type="datetimeFigureOut">
              <a:rPr lang="en-GB" smtClean="0"/>
              <a:t>03/01/2022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C908-D46A-43CB-ACA9-EAAB34C3E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049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55E2-0C09-46E7-82B8-DB6022B2FD88}" type="datetimeFigureOut">
              <a:rPr lang="en-GB" smtClean="0"/>
              <a:t>03/01/2022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C908-D46A-43CB-ACA9-EAAB34C3E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124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55E2-0C09-46E7-82B8-DB6022B2FD88}" type="datetimeFigureOut">
              <a:rPr lang="en-GB" smtClean="0"/>
              <a:t>03/01/2022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C908-D46A-43CB-ACA9-EAAB34C3E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3273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55E2-0C09-46E7-82B8-DB6022B2FD88}" type="datetimeFigureOut">
              <a:rPr lang="en-GB" smtClean="0"/>
              <a:t>03/01/2022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C908-D46A-43CB-ACA9-EAAB34C3E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7995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55E2-0C09-46E7-82B8-DB6022B2FD88}" type="datetimeFigureOut">
              <a:rPr lang="en-GB" smtClean="0"/>
              <a:t>03/01/2022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C908-D46A-43CB-ACA9-EAAB34C3E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48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55E2-0C09-46E7-82B8-DB6022B2FD88}" type="datetimeFigureOut">
              <a:rPr lang="en-GB" smtClean="0"/>
              <a:t>03/01/2022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C908-D46A-43CB-ACA9-EAAB34C3E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837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55E2-0C09-46E7-82B8-DB6022B2FD88}" type="datetimeFigureOut">
              <a:rPr lang="en-GB" smtClean="0"/>
              <a:t>03/01/2022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C908-D46A-43CB-ACA9-EAAB34C3E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4270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55E2-0C09-46E7-82B8-DB6022B2FD88}" type="datetimeFigureOut">
              <a:rPr lang="en-GB" smtClean="0"/>
              <a:t>03/01/2022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C908-D46A-43CB-ACA9-EAAB34C3E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342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55E2-0C09-46E7-82B8-DB6022B2FD88}" type="datetimeFigureOut">
              <a:rPr lang="en-GB" smtClean="0"/>
              <a:t>03/01/2022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C908-D46A-43CB-ACA9-EAAB34C3E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4820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A55E2-0C09-46E7-82B8-DB6022B2FD88}" type="datetimeFigureOut">
              <a:rPr lang="en-GB" smtClean="0"/>
              <a:t>03/01/2022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4C908-D46A-43CB-ACA9-EAAB34C3E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24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A55E2-0C09-46E7-82B8-DB6022B2FD88}" type="datetimeFigureOut">
              <a:rPr lang="en-GB" smtClean="0"/>
              <a:t>03/01/2022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24C908-D46A-43CB-ACA9-EAAB34C3E8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868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hyperlink" Target="https://www.gov.uk/government/publications/covid-19-stay-at-home-guidance" TargetMode="External"/><Relationship Id="rId7" Type="http://schemas.openxmlformats.org/officeDocument/2006/relationships/hyperlink" Target="https://www.gov.uk/government/publications/covid-19-decontamination-in-non-healthcare-settings" TargetMode="External"/><Relationship Id="rId2" Type="http://schemas.openxmlformats.org/officeDocument/2006/relationships/hyperlink" Target="https://www.nhs.uk/conditions/coronavirus-covid-19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v.uk/government/publications/actions-for-schools-during-the-coronavirus-outbreak" TargetMode="External"/><Relationship Id="rId5" Type="http://schemas.openxmlformats.org/officeDocument/2006/relationships/hyperlink" Target="mailto:dphadmin@warwickshire.gov.uk" TargetMode="External"/><Relationship Id="rId4" Type="http://schemas.openxmlformats.org/officeDocument/2006/relationships/hyperlink" Target="mailto:education-corona@warwickshire.gov.u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916893-19EA-40E2-AFA5-EDB24690BE6E}"/>
              </a:ext>
            </a:extLst>
          </p:cNvPr>
          <p:cNvSpPr/>
          <p:nvPr/>
        </p:nvSpPr>
        <p:spPr>
          <a:xfrm>
            <a:off x="251787" y="779226"/>
            <a:ext cx="1131735" cy="11806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Index case</a:t>
            </a:r>
          </a:p>
          <a:p>
            <a:pPr algn="ctr"/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Person who develops symptoms or has positive LFT/ PCR test result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714D09-31BD-4E8A-9BDA-7D762A53FA41}"/>
              </a:ext>
            </a:extLst>
          </p:cNvPr>
          <p:cNvSpPr/>
          <p:nvPr/>
        </p:nvSpPr>
        <p:spPr>
          <a:xfrm>
            <a:off x="1506105" y="779227"/>
            <a:ext cx="3324320" cy="11806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>
                <a:solidFill>
                  <a:schemeClr val="tx1"/>
                </a:solidFill>
                <a:latin typeface="Arial"/>
                <a:cs typeface="Arial"/>
              </a:rPr>
              <a:t>Immediately start self-isolation and arrange COVID-19 PCR test.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PCR tests can be arranged through the </a:t>
            </a:r>
            <a:r>
              <a:rPr lang="en-GB" sz="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online portal </a:t>
            </a:r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via 119.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 self-isolation, individuals should follow </a:t>
            </a:r>
            <a:r>
              <a:rPr lang="en-GB" sz="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‘stay at home’</a:t>
            </a:r>
            <a:r>
              <a:rPr lang="en-GB" sz="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If an individual does not have a PCR test within 2 days of positive LFT, they must self-isolate for </a:t>
            </a:r>
            <a:r>
              <a:rPr lang="en-GB" sz="800">
                <a:solidFill>
                  <a:schemeClr val="tx1"/>
                </a:solidFill>
                <a:highlight>
                  <a:srgbClr val="FFFF00"/>
                </a:highlight>
                <a:latin typeface="Arial"/>
                <a:cs typeface="Arial"/>
              </a:rPr>
              <a:t>7 days minimum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4730B0A-D198-40C2-80B5-FCA647F1E4CF}"/>
              </a:ext>
            </a:extLst>
          </p:cNvPr>
          <p:cNvSpPr/>
          <p:nvPr/>
        </p:nvSpPr>
        <p:spPr>
          <a:xfrm>
            <a:off x="1506096" y="481211"/>
            <a:ext cx="3308409" cy="27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 has a positive LFT result or develops COVID-19 symptoms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D2B2A51-2A27-45BB-AAE5-E13894DF6FE1}"/>
              </a:ext>
            </a:extLst>
          </p:cNvPr>
          <p:cNvSpPr/>
          <p:nvPr/>
        </p:nvSpPr>
        <p:spPr>
          <a:xfrm>
            <a:off x="257246" y="2041600"/>
            <a:ext cx="1126274" cy="18153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Close contacts</a:t>
            </a:r>
          </a:p>
          <a:p>
            <a:pPr algn="ctr"/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Including household contacts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5EDE3EC-0F83-4AB6-B769-305B65AF76EE}"/>
              </a:ext>
            </a:extLst>
          </p:cNvPr>
          <p:cNvSpPr/>
          <p:nvPr/>
        </p:nvSpPr>
        <p:spPr>
          <a:xfrm>
            <a:off x="257711" y="3869191"/>
            <a:ext cx="1126279" cy="21707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23974CB-E316-47F3-9CC2-032EC39A478A}"/>
              </a:ext>
            </a:extLst>
          </p:cNvPr>
          <p:cNvSpPr/>
          <p:nvPr/>
        </p:nvSpPr>
        <p:spPr>
          <a:xfrm>
            <a:off x="4968904" y="518845"/>
            <a:ext cx="4669391" cy="22960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Individual receives PCR test result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DC5C531-0199-4D9A-BCC9-7899BEE4AE98}"/>
              </a:ext>
            </a:extLst>
          </p:cNvPr>
          <p:cNvSpPr/>
          <p:nvPr/>
        </p:nvSpPr>
        <p:spPr>
          <a:xfrm>
            <a:off x="1506095" y="1993218"/>
            <a:ext cx="3378929" cy="18855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800" dirty="0">
                <a:solidFill>
                  <a:schemeClr val="tx1"/>
                </a:solidFill>
                <a:latin typeface="Arial"/>
                <a:cs typeface="Arial"/>
              </a:rPr>
              <a:t>Action depends on age and vaccination status.</a:t>
            </a:r>
          </a:p>
          <a:p>
            <a:endParaRPr lang="en-GB" sz="800" dirty="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en-GB" sz="800" u="sng" dirty="0">
                <a:solidFill>
                  <a:schemeClr val="tx1"/>
                </a:solidFill>
                <a:latin typeface="Arial"/>
                <a:cs typeface="Arial"/>
              </a:rPr>
              <a:t>Adults who are not doubly vaccinated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/>
                <a:cs typeface="Arial"/>
              </a:rPr>
              <a:t>Self-isolate </a:t>
            </a:r>
            <a:r>
              <a:rPr lang="en-GB" sz="800" dirty="0">
                <a:solidFill>
                  <a:schemeClr val="tx1"/>
                </a:solidFill>
                <a:latin typeface="Arial"/>
                <a:cs typeface="Arial"/>
              </a:rPr>
              <a:t>until index case receives PCR test result.</a:t>
            </a:r>
          </a:p>
          <a:p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u="sng" dirty="0">
                <a:solidFill>
                  <a:schemeClr val="tx1"/>
                </a:solidFill>
                <a:latin typeface="Arial"/>
                <a:cs typeface="Arial"/>
              </a:rPr>
              <a:t>Child </a:t>
            </a:r>
            <a:r>
              <a:rPr lang="en-GB" sz="800" b="1" u="sng" dirty="0">
                <a:solidFill>
                  <a:schemeClr val="tx1"/>
                </a:solidFill>
                <a:latin typeface="Arial"/>
                <a:cs typeface="Arial"/>
              </a:rPr>
              <a:t>OR</a:t>
            </a:r>
            <a:r>
              <a:rPr lang="en-GB" sz="800" u="sng" dirty="0">
                <a:solidFill>
                  <a:schemeClr val="tx1"/>
                </a:solidFill>
                <a:latin typeface="Arial"/>
                <a:cs typeface="Arial"/>
              </a:rPr>
              <a:t> adult who had second vaccine dose at least 2 weeks before contact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cs typeface="Arial"/>
              </a:rPr>
              <a:t>No requirement for self-isolation, but is strongly recommended to take an LFT test daily for 7 days prior to coming into the setting (and then continue with twice weekly LFT testing). </a:t>
            </a:r>
            <a:r>
              <a:rPr lang="en-GB" sz="800" i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cs typeface="Arial"/>
              </a:rPr>
              <a:t>For special schools where testing is difficult, we recommend a PCR as a minimum, plus LFT testing where possible.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i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cs typeface="Arial"/>
              </a:rPr>
              <a:t>We will support headteachers who wish to ask household contacts of cases to remain at home until a negative PCR result, alongside daily LFT testing. 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BEB4A1E-03C4-471E-949B-55C0CF0CA720}"/>
              </a:ext>
            </a:extLst>
          </p:cNvPr>
          <p:cNvSpPr/>
          <p:nvPr/>
        </p:nvSpPr>
        <p:spPr>
          <a:xfrm>
            <a:off x="1506096" y="3885977"/>
            <a:ext cx="3378928" cy="217078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800" u="sng" dirty="0">
                <a:solidFill>
                  <a:schemeClr val="tx1"/>
                </a:solidFill>
                <a:latin typeface="Arial"/>
                <a:cs typeface="Arial"/>
              </a:rPr>
              <a:t>If the individual is in the setting when they become symptomatic:</a:t>
            </a:r>
          </a:p>
          <a:p>
            <a:r>
              <a:rPr lang="en-GB" sz="800" dirty="0">
                <a:solidFill>
                  <a:schemeClr val="tx1"/>
                </a:solidFill>
                <a:latin typeface="Arial"/>
                <a:cs typeface="Arial"/>
              </a:rPr>
              <a:t>Isolate individual and arrange for them to go home (or call 999 if seriously unwell). If possible, should isolate behind a closed door or 2m away from others, with an open window. Clean isolation room (and bathroom if used).</a:t>
            </a:r>
          </a:p>
          <a:p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u="sng" dirty="0">
                <a:solidFill>
                  <a:schemeClr val="tx1"/>
                </a:solidFill>
                <a:latin typeface="Arial"/>
                <a:cs typeface="Arial"/>
              </a:rPr>
              <a:t>Notification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800" dirty="0">
                <a:solidFill>
                  <a:schemeClr val="tx1"/>
                </a:solidFill>
                <a:latin typeface="Arial"/>
                <a:cs typeface="Arial"/>
              </a:rPr>
              <a:t>Complete DfE Daily Education Settings form. Contact </a:t>
            </a:r>
            <a:r>
              <a:rPr lang="en-US" sz="800" dirty="0">
                <a:solidFill>
                  <a:schemeClr val="tx1"/>
                </a:solidFill>
                <a:latin typeface="Arial"/>
                <a:cs typeface="Arial"/>
                <a:hlinkClick r:id="rId4"/>
              </a:rPr>
              <a:t>education-corona@warwickshire.gov.uk</a:t>
            </a:r>
            <a:r>
              <a:rPr lang="en-US" sz="800" dirty="0">
                <a:solidFill>
                  <a:schemeClr val="tx1"/>
                </a:solidFill>
                <a:latin typeface="Arial"/>
                <a:cs typeface="Arial"/>
              </a:rPr>
              <a:t> in hours during the week and </a:t>
            </a:r>
            <a:r>
              <a:rPr lang="en-US" sz="800" dirty="0">
                <a:solidFill>
                  <a:schemeClr val="tx1"/>
                </a:solidFill>
                <a:latin typeface="Arial"/>
                <a:cs typeface="Arial"/>
                <a:hlinkClick r:id="rId5"/>
              </a:rPr>
              <a:t>dphadmin@warwickshire.gov.uk</a:t>
            </a:r>
            <a:r>
              <a:rPr lang="en-US" sz="800" dirty="0">
                <a:solidFill>
                  <a:schemeClr val="tx1"/>
                </a:solidFill>
                <a:latin typeface="Arial"/>
                <a:cs typeface="Arial"/>
              </a:rPr>
              <a:t> out of hours for outbreak advice.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/>
                <a:cs typeface="Arial"/>
              </a:rPr>
              <a:t>LA (with UKHSA as appropriate) will complete a risk assessment, provide advice, and determine whether an Incident Management Team meeting required.</a:t>
            </a:r>
            <a:endParaRPr lang="en-GB" sz="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GB" sz="800" u="sng" dirty="0">
                <a:solidFill>
                  <a:schemeClr val="tx1"/>
                </a:solidFill>
                <a:latin typeface="Arial"/>
                <a:cs typeface="Arial"/>
              </a:rPr>
              <a:t>Identification of close contacts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/>
                <a:cs typeface="Arial"/>
              </a:rPr>
              <a:t>Schools should identify close contacts who need to self-isolate or test (see self-isolation/testing  rules above and close contact definitions to right).</a:t>
            </a:r>
          </a:p>
          <a:p>
            <a:pPr marL="171450" indent="-171450" fontAlgn="base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/>
                <a:cs typeface="Arial"/>
              </a:rPr>
              <a:t>Schools should send letter to contacts (provided by LA)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1F06D51-D8E0-4C4E-8F1D-2C16CA9024E7}"/>
              </a:ext>
            </a:extLst>
          </p:cNvPr>
          <p:cNvSpPr/>
          <p:nvPr/>
        </p:nvSpPr>
        <p:spPr>
          <a:xfrm>
            <a:off x="4953000" y="779228"/>
            <a:ext cx="4685304" cy="12190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800" dirty="0">
                <a:solidFill>
                  <a:schemeClr val="tx1"/>
                </a:solidFill>
                <a:latin typeface="Arial"/>
                <a:cs typeface="Arial"/>
              </a:rPr>
              <a:t>If PCR result is </a:t>
            </a:r>
            <a:r>
              <a:rPr lang="en-GB" sz="800" dirty="0">
                <a:solidFill>
                  <a:schemeClr val="accent6">
                    <a:lumMod val="75000"/>
                  </a:schemeClr>
                </a:solidFill>
                <a:latin typeface="Arial"/>
                <a:cs typeface="Arial"/>
              </a:rPr>
              <a:t>negative</a:t>
            </a:r>
            <a:r>
              <a:rPr lang="en-GB" sz="800" dirty="0">
                <a:solidFill>
                  <a:schemeClr val="tx1"/>
                </a:solidFill>
                <a:latin typeface="Arial"/>
                <a:cs typeface="Arial"/>
              </a:rPr>
              <a:t>: end self-isolation when well and have not had a temperature for 48 hours (unless not exempt from isolation and someone else in household is symptomatic/positive)</a:t>
            </a:r>
            <a:endParaRPr lang="en-US" sz="800" dirty="0">
              <a:solidFill>
                <a:schemeClr val="tx1"/>
              </a:solidFill>
              <a:latin typeface="Arial"/>
              <a:ea typeface="+mn-lt"/>
              <a:cs typeface="Arial"/>
            </a:endParaRPr>
          </a:p>
          <a:p>
            <a:r>
              <a:rPr lang="en-GB" sz="800" dirty="0">
                <a:solidFill>
                  <a:schemeClr val="tx1"/>
                </a:solidFill>
                <a:latin typeface="Arial"/>
                <a:cs typeface="Arial"/>
              </a:rPr>
              <a:t>If PCR result is </a:t>
            </a:r>
            <a:r>
              <a:rPr lang="en-GB" sz="800" dirty="0">
                <a:solidFill>
                  <a:srgbClr val="FF0000"/>
                </a:solidFill>
                <a:latin typeface="Arial"/>
                <a:cs typeface="Arial"/>
              </a:rPr>
              <a:t>positive:</a:t>
            </a:r>
            <a:endParaRPr lang="en-GB" dirty="0">
              <a:latin typeface="Arial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 dirty="0">
                <a:solidFill>
                  <a:schemeClr val="tx1"/>
                </a:solidFill>
                <a:latin typeface="Arial"/>
                <a:cs typeface="Arial"/>
              </a:rPr>
              <a:t>Continue to self-isolate for</a:t>
            </a:r>
            <a:r>
              <a:rPr lang="en-GB" sz="800" b="1">
                <a:solidFill>
                  <a:schemeClr val="tx1"/>
                </a:solidFill>
                <a:highlight>
                  <a:srgbClr val="FFFF00"/>
                </a:highlight>
                <a:latin typeface="Arial"/>
                <a:cs typeface="Arial"/>
              </a:rPr>
              <a:t> 7 days (minimum)</a:t>
            </a:r>
            <a:r>
              <a:rPr lang="en-GB" sz="800" b="1" dirty="0">
                <a:solidFill>
                  <a:schemeClr val="tx1"/>
                </a:solidFill>
                <a:latin typeface="Arial"/>
                <a:cs typeface="Arial"/>
              </a:rPr>
              <a:t> after the day of symptom onset/test (if no symptoms) – which is day 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latin typeface="Arial"/>
                <a:cs typeface="Arial"/>
              </a:rPr>
              <a:t>Self-isolation can</a:t>
            </a:r>
            <a:r>
              <a:rPr lang="en-GB" sz="800">
                <a:solidFill>
                  <a:schemeClr val="tx1"/>
                </a:solidFill>
                <a:highlight>
                  <a:srgbClr val="FFFF00"/>
                </a:highlight>
                <a:latin typeface="Arial"/>
                <a:cs typeface="Arial"/>
              </a:rPr>
              <a:t> end after a lateral flow test on Day 7 if they have had 2 LFT tests taken 24 </a:t>
            </a:r>
            <a:r>
              <a:rPr lang="en-GB" sz="800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cs typeface="Arial"/>
              </a:rPr>
              <a:t>hours apart (on Day 6 and Day 7) and they are well and do not have a temperature. 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cs typeface="Arial"/>
              </a:rPr>
              <a:t>If symptoms start whilst isolating, isolation period starts again - day of symptom onset = day 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i="1" dirty="0">
                <a:solidFill>
                  <a:schemeClr val="tx1"/>
                </a:solidFill>
                <a:highlight>
                  <a:srgbClr val="FFFF00"/>
                </a:highlight>
                <a:latin typeface="Arial"/>
                <a:cs typeface="Arial"/>
              </a:rPr>
              <a:t>For some special schools with children with complex learning difficulties or medical needs, we would support 10 day isolation for cases.</a:t>
            </a:r>
            <a:endParaRPr lang="en-GB" sz="800" i="1" dirty="0">
              <a:solidFill>
                <a:schemeClr val="tx1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1E403B-CD12-4241-AE37-A3D6877F3F2A}"/>
              </a:ext>
            </a:extLst>
          </p:cNvPr>
          <p:cNvSpPr/>
          <p:nvPr/>
        </p:nvSpPr>
        <p:spPr>
          <a:xfrm>
            <a:off x="4963911" y="1988347"/>
            <a:ext cx="4739911" cy="16229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If PCR result of index case is </a:t>
            </a:r>
            <a:r>
              <a:rPr lang="en-GB" sz="800">
                <a:solidFill>
                  <a:srgbClr val="00B050"/>
                </a:solidFill>
                <a:latin typeface="Arial"/>
                <a:cs typeface="Arial"/>
              </a:rPr>
              <a:t>negative</a:t>
            </a: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: contacts self isolating can end self-isolation if no symptoms</a:t>
            </a:r>
          </a:p>
          <a:p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If PCR result of index case is</a:t>
            </a:r>
            <a:r>
              <a:rPr lang="en-GB" sz="800">
                <a:solidFill>
                  <a:srgbClr val="FF0000"/>
                </a:solidFill>
                <a:latin typeface="Arial"/>
                <a:cs typeface="Arial"/>
              </a:rPr>
              <a:t> positive</a:t>
            </a: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: action depends on age and vaccination status:</a:t>
            </a:r>
          </a:p>
          <a:p>
            <a:endParaRPr lang="en-GB" sz="80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en-GB" sz="800" u="sng">
                <a:solidFill>
                  <a:schemeClr val="tx1"/>
                </a:solidFill>
                <a:latin typeface="Arial"/>
                <a:cs typeface="Arial"/>
              </a:rPr>
              <a:t>Adults who are not doubly vaccinated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 b="1">
                <a:solidFill>
                  <a:schemeClr val="tx1"/>
                </a:solidFill>
                <a:latin typeface="Arial"/>
                <a:cs typeface="Arial"/>
              </a:rPr>
              <a:t>Continue to self-isolate for 10 clear days after the day of </a:t>
            </a: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last contact with index case.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If develop COVID-19 symptoms, arrange PCR test as soon as possible.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800">
              <a:solidFill>
                <a:schemeClr val="tx1"/>
              </a:solidFill>
              <a:latin typeface="Arial"/>
              <a:cs typeface="Arial"/>
            </a:endParaRPr>
          </a:p>
          <a:p>
            <a:r>
              <a:rPr lang="en-GB" sz="800" u="sng">
                <a:solidFill>
                  <a:schemeClr val="tx1"/>
                </a:solidFill>
                <a:latin typeface="Arial"/>
                <a:cs typeface="Arial"/>
              </a:rPr>
              <a:t>Child </a:t>
            </a:r>
            <a:r>
              <a:rPr lang="en-GB" sz="800" b="1" u="sng">
                <a:solidFill>
                  <a:schemeClr val="tx1"/>
                </a:solidFill>
                <a:latin typeface="Arial"/>
                <a:cs typeface="Arial"/>
              </a:rPr>
              <a:t>OR</a:t>
            </a:r>
            <a:r>
              <a:rPr lang="en-GB" sz="800" u="sng">
                <a:solidFill>
                  <a:schemeClr val="tx1"/>
                </a:solidFill>
                <a:latin typeface="Arial"/>
                <a:cs typeface="Arial"/>
              </a:rPr>
              <a:t> adult who had second vaccine dose at least 2 weeks before contact</a:t>
            </a:r>
          </a:p>
          <a:p>
            <a:pPr marL="171450" indent="-171450">
              <a:buFont typeface="Arial"/>
              <a:buChar char="•"/>
            </a:pPr>
            <a:r>
              <a:rPr lang="en-GB" sz="800">
                <a:solidFill>
                  <a:schemeClr val="tx1"/>
                </a:solidFill>
                <a:highlight>
                  <a:srgbClr val="FFFF00"/>
                </a:highlight>
                <a:latin typeface="Arial"/>
                <a:cs typeface="Arial"/>
              </a:rPr>
              <a:t>Please see guidance for this same cohort in box to the left. 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946FB17-66CE-4A84-A28F-21F945A01600}"/>
              </a:ext>
            </a:extLst>
          </p:cNvPr>
          <p:cNvSpPr/>
          <p:nvPr/>
        </p:nvSpPr>
        <p:spPr>
          <a:xfrm>
            <a:off x="4964937" y="3619779"/>
            <a:ext cx="4674851" cy="24144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800" b="1">
                <a:solidFill>
                  <a:schemeClr val="tx1"/>
                </a:solidFill>
                <a:latin typeface="Arial"/>
                <a:cs typeface="Arial"/>
              </a:rPr>
              <a:t>COVID-19 symptoms: </a:t>
            </a: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New, continuous cough </a:t>
            </a:r>
            <a:r>
              <a:rPr lang="en-GB" sz="800" b="1">
                <a:solidFill>
                  <a:schemeClr val="tx1"/>
                </a:solidFill>
                <a:latin typeface="Arial"/>
                <a:cs typeface="Arial"/>
              </a:rPr>
              <a:t>OR</a:t>
            </a: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 high temperature </a:t>
            </a:r>
            <a:r>
              <a:rPr lang="en-GB" sz="800" b="1">
                <a:solidFill>
                  <a:schemeClr val="tx1"/>
                </a:solidFill>
                <a:latin typeface="Arial"/>
                <a:cs typeface="Arial"/>
              </a:rPr>
              <a:t>OR</a:t>
            </a: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 loss/ change in sense of taste or smell. Anyone with these symptoms should start self-isolating and arrange a COVID-19 test. Other possible COVID-19 symptoms include: tiredness, shortness of breath, headache, sore throat, muscle ache, blocked/runny nose, diarrhoea and vomiting, </a:t>
            </a:r>
            <a:r>
              <a:rPr lang="en-GB" sz="800">
                <a:solidFill>
                  <a:schemeClr val="tx1"/>
                </a:solidFill>
                <a:highlight>
                  <a:srgbClr val="FFFF00"/>
                </a:highlight>
                <a:latin typeface="Arial"/>
                <a:cs typeface="Arial"/>
              </a:rPr>
              <a:t>cold like symptoms. </a:t>
            </a:r>
          </a:p>
          <a:p>
            <a:endParaRPr lang="en-GB" sz="8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b="1">
                <a:solidFill>
                  <a:schemeClr val="tx1"/>
                </a:solidFill>
                <a:latin typeface="Arial"/>
                <a:cs typeface="Arial"/>
              </a:rPr>
              <a:t>LFT:</a:t>
            </a: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 Lateral flow tests are for asymptomatic screening only. </a:t>
            </a:r>
            <a:r>
              <a:rPr lang="en-GB" sz="800" b="1">
                <a:solidFill>
                  <a:schemeClr val="tx1"/>
                </a:solidFill>
                <a:latin typeface="Arial"/>
                <a:cs typeface="Arial"/>
              </a:rPr>
              <a:t>ALL</a:t>
            </a: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 positive LFT results must be confirmed by a PCR test. LFTs should not be used for individuals with symptoms.</a:t>
            </a:r>
            <a:endParaRPr lang="en-GB" sz="800" b="1">
              <a:solidFill>
                <a:schemeClr val="tx1"/>
              </a:solidFill>
              <a:latin typeface="Arial"/>
              <a:cs typeface="Arial"/>
            </a:endParaRPr>
          </a:p>
          <a:p>
            <a:endParaRPr lang="en-GB" sz="8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b="1">
                <a:solidFill>
                  <a:schemeClr val="tx1"/>
                </a:solidFill>
                <a:latin typeface="Arial"/>
                <a:cs typeface="Arial"/>
              </a:rPr>
              <a:t>Close contacts: </a:t>
            </a: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anyone who has had the following contact with the index individual: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Face-to-face for any length of time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Within 1 metre for 1 minute or more.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Within 1-2 metres for 15 mins or more (either as a one-off contact for over 15 minutes, or shorter contacts added together over one day)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Travel in a vehicle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Note – all children in the same classes/group may be close contacts, plus any others identified – e.g. break times, lunch times, before and after coming into the setting (including on transport)</a:t>
            </a:r>
          </a:p>
          <a:p>
            <a:endParaRPr lang="en-GB" sz="800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800" b="1">
                <a:solidFill>
                  <a:schemeClr val="tx1"/>
                </a:solidFill>
                <a:latin typeface="Arial"/>
                <a:cs typeface="Arial"/>
              </a:rPr>
              <a:t>Period when to contact trace: </a:t>
            </a:r>
            <a:r>
              <a:rPr lang="en-GB" sz="800">
                <a:solidFill>
                  <a:schemeClr val="tx1"/>
                </a:solidFill>
                <a:latin typeface="Arial"/>
                <a:cs typeface="Arial"/>
              </a:rPr>
              <a:t>Contact trace for the two clear days prior to the day of symptom onset/test (if no symptoms) and isolate for the 10 full days after this day. Example: if symptom onset (and day they were last in setting) was on Wednesday, then trace for Wed, Tues, and Mon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401E4DD-967F-4FBA-928C-723F528AF7E9}"/>
              </a:ext>
            </a:extLst>
          </p:cNvPr>
          <p:cNvSpPr txBox="1"/>
          <p:nvPr/>
        </p:nvSpPr>
        <p:spPr>
          <a:xfrm>
            <a:off x="251787" y="107577"/>
            <a:ext cx="9386508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800" b="1" dirty="0">
                <a:latin typeface="Arial"/>
                <a:cs typeface="Arial"/>
              </a:rPr>
              <a:t>COVID-19 symptoms and cases - actions for Schools</a:t>
            </a:r>
          </a:p>
          <a:p>
            <a:r>
              <a:rPr lang="en-GB" sz="800" dirty="0">
                <a:latin typeface="Arial"/>
                <a:cs typeface="Arial"/>
              </a:rPr>
              <a:t>Document informed by: </a:t>
            </a:r>
            <a:r>
              <a:rPr lang="en-GB" sz="800" dirty="0">
                <a:latin typeface="Arial"/>
                <a:cs typeface="Arial"/>
                <a:hlinkClick r:id="rId6"/>
              </a:rPr>
              <a:t>Guidance for schools</a:t>
            </a:r>
            <a:r>
              <a:rPr lang="en-GB" sz="800" dirty="0">
                <a:latin typeface="Arial"/>
                <a:cs typeface="Arial"/>
              </a:rPr>
              <a:t>                                       </a:t>
            </a:r>
            <a:r>
              <a:rPr lang="en-GB" sz="800" i="1" dirty="0">
                <a:latin typeface="Arial"/>
                <a:cs typeface="Arial"/>
              </a:rPr>
              <a:t> Local recommendations in italics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A5E8C825-7433-42FA-BFA9-48AAE287879C}"/>
              </a:ext>
            </a:extLst>
          </p:cNvPr>
          <p:cNvSpPr/>
          <p:nvPr/>
        </p:nvSpPr>
        <p:spPr>
          <a:xfrm>
            <a:off x="279544" y="6072384"/>
            <a:ext cx="9370593" cy="7872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Cleaning:</a:t>
            </a:r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Please refer to detailed guidance for </a:t>
            </a:r>
            <a:r>
              <a:rPr lang="en-GB" sz="8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cleaning of non-healthcare settings</a:t>
            </a:r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for both routine cleaning, and cleaning following an infectious person having been in your follow the key points below: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disposable cloths or paper roll and disposable mop heads.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Use, as in cleaning routine, a combined detergent disinfectant solution at a dilution of 1,000 parts per million available chlorine (ppm av. Cl.) OR household detergent followed by disinfection (1000ppm av. Cl.) OR if an alternative combined detergent/disinfectant is used ensure it is effective against enveloped viruses and meets EN 14476 standards (including any wipes used)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 waste from suspected cases and cleaning of areas should be double bagged and stored for 72 hours before disposal as normal.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DFF008F-ECD6-4748-A2BF-232D6010C55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3644" y="54032"/>
            <a:ext cx="936171" cy="445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694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item1.xml><?xml version="1.0" encoding="utf-8"?>
<?mso-contentType ?>
<p:Policy xmlns:p="office.server.policy" id="" local="true">
  <p:Name>Team Site Document</p:Name>
  <p:Description/>
  <p:Statement/>
  <p:PolicyItems>
    <p:PolicyItem featureId="Microsoft.Office.RecordsManagement.PolicyFeatures.Expiration" staticId="0x01010091769D3ADCDDBD418A5720563395FE87|-31099529" UniqueId="83729124-5b0f-4e01-bc34-7be1f9857bf1">
      <p:Name>Retention</p:Name>
      <p:Description>Automatic scheduling of content for processing, and performing a retention action on content that has reached its due date.</p:Description>
      <p:CustomData>
        <Schedules nextStageId="2">
          <Schedule type="Default">
            <stages>
              <data stageId="1">
                <formula id="Microsoft.Office.RecordsManagement.PolicyFeatures.Expiration.Formula.BuiltIn">
                  <number>1</number>
                  <property>Document_x0020_Expires_x0020_On</property>
                  <propertyId>4156f75a-f416-42bf-860e-5a1347930762</propertyId>
                  <period>days</period>
                </formula>
                <action type="action" id="Microsoft.Office.RecordsManagement.PolicyFeatures.Expiration.Action.MoveToRecycleBin"/>
              </data>
            </stages>
          </Schedule>
        </Schedules>
      </p:CustomData>
    </p:PolicyItem>
  </p:PolicyItems>
</p:Policy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KeywordTaxHTField xmlns="f030db69-1d5c-4c1f-887a-00e75fed0d5c">
      <Terms xmlns="http://schemas.microsoft.com/office/infopath/2007/PartnerControls"/>
    </TaxKeywordTaxHTField>
    <dc4525bf4a704db985c3696ff43c56c8 xmlns="f030db69-1d5c-4c1f-887a-00e75fed0d5c">
      <Terms xmlns="http://schemas.microsoft.com/office/infopath/2007/PartnerControls"/>
    </dc4525bf4a704db985c3696ff43c56c8>
    <Expire_x0020_in xmlns="f030db69-1d5c-4c1f-887a-00e75fed0d5c">3</Expire_x0020_in>
    <TaxCatchAll xmlns="f030db69-1d5c-4c1f-887a-00e75fed0d5c">
      <Value>1538</Value>
    </TaxCatchAll>
    <Document_x0020_Expires_x0020_On xmlns="f030db69-1d5c-4c1f-887a-00e75fed0d5c">2025-01-02T00:00:00+00:00</Document_x0020_Expires_x0020_On>
    <b0aae251cd5f4b7dbd6fa4992b52a58b xmlns="f030db69-1d5c-4c1f-887a-00e75fed0d5c">
      <Terms xmlns="http://schemas.microsoft.com/office/infopath/2007/PartnerControls">
        <TermInfo xmlns="http://schemas.microsoft.com/office/infopath/2007/PartnerControls">
          <TermName xmlns="http://schemas.microsoft.com/office/infopath/2007/PartnerControls">Education Entitlement (11-19 (25))</TermName>
          <TermId xmlns="http://schemas.microsoft.com/office/infopath/2007/PartnerControls">82dced10-7dfb-40ba-85c7-9cca09614d9e</TermId>
        </TermInfo>
      </Terms>
    </b0aae251cd5f4b7dbd6fa4992b52a58b>
    <_dlc_ExpireDateSaved xmlns="http://schemas.microsoft.com/sharepoint/v3" xsi:nil="true"/>
    <_dlc_ExpireDate xmlns="http://schemas.microsoft.com/sharepoint/v3">2025-01-03T00:00:00+00:00</_dlc_ExpireDat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Word Document" ma:contentTypeID="0x01010091769D3ADCDDBD418A5720563395FE870100E9EAACED1526FF428D7750FEF2677834" ma:contentTypeVersion="1" ma:contentTypeDescription="" ma:contentTypeScope="" ma:versionID="36b24aa425f288fe5626e98bd8b92a78">
  <xsd:schema xmlns:xsd="http://www.w3.org/2001/XMLSchema" xmlns:xs="http://www.w3.org/2001/XMLSchema" xmlns:p="http://schemas.microsoft.com/office/2006/metadata/properties" xmlns:ns1="http://schemas.microsoft.com/sharepoint/v3" xmlns:ns2="f030db69-1d5c-4c1f-887a-00e75fed0d5c" targetNamespace="http://schemas.microsoft.com/office/2006/metadata/properties" ma:root="true" ma:fieldsID="6004ab93af9b8c525a422e42d52164e6" ns1:_="" ns2:_="">
    <xsd:import namespace="http://schemas.microsoft.com/sharepoint/v3"/>
    <xsd:import namespace="f030db69-1d5c-4c1f-887a-00e75fed0d5c"/>
    <xsd:element name="properties">
      <xsd:complexType>
        <xsd:sequence>
          <xsd:element name="documentManagement">
            <xsd:complexType>
              <xsd:all>
                <xsd:element ref="ns2:b0aae251cd5f4b7dbd6fa4992b52a58b" minOccurs="0"/>
                <xsd:element ref="ns2:TaxCatchAll" minOccurs="0"/>
                <xsd:element ref="ns2:TaxCatchAllLabel" minOccurs="0"/>
                <xsd:element ref="ns2:dc4525bf4a704db985c3696ff43c56c8" minOccurs="0"/>
                <xsd:element ref="ns2:TaxKeywordTaxHTField" minOccurs="0"/>
                <xsd:element ref="ns2:Expire_x0020_in" minOccurs="0"/>
                <xsd:element ref="ns1:_dlc_ExpireDateSaved" minOccurs="0"/>
                <xsd:element ref="ns1:_dlc_ExpireDate" minOccurs="0"/>
                <xsd:element ref="ns2:Document_x0020_Expires_x0020_On" minOccurs="0"/>
                <xsd:element ref="ns1:_dlc_Exemp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17" nillable="true" ma:displayName="Original Expiration Date" ma:description="" ma:hidden="true" ma:internalName="_dlc_ExpireDateSaved" ma:readOnly="true">
      <xsd:simpleType>
        <xsd:restriction base="dms:DateTime"/>
      </xsd:simpleType>
    </xsd:element>
    <xsd:element name="_dlc_ExpireDate" ma:index="18" nillable="true" ma:displayName="Expiration Date" ma:description="" ma:hidden="true" ma:indexed="true" ma:internalName="_dlc_ExpireDate" ma:readOnly="true">
      <xsd:simpleType>
        <xsd:restriction base="dms:DateTime"/>
      </xsd:simpleType>
    </xsd:element>
    <xsd:element name="_dlc_Exempt" ma:index="20" nillable="true" ma:displayName="Exempt from Policy" ma:description="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30db69-1d5c-4c1f-887a-00e75fed0d5c" elementFormDefault="qualified">
    <xsd:import namespace="http://schemas.microsoft.com/office/2006/documentManagement/types"/>
    <xsd:import namespace="http://schemas.microsoft.com/office/infopath/2007/PartnerControls"/>
    <xsd:element name="b0aae251cd5f4b7dbd6fa4992b52a58b" ma:index="8" nillable="true" ma:taxonomy="true" ma:internalName="b0aae251cd5f4b7dbd6fa4992b52a58b" ma:taxonomyFieldName="Area" ma:displayName="Area" ma:default="1538;#Education Entitlement (11-19 (25))|82dced10-7dfb-40ba-85c7-9cca09614d9e" ma:fieldId="{b0aae251-cd5f-4b7d-bd6f-a4992b52a58b}" ma:sspId="6ed0261d-8e1d-4a30-b593-96d7f0c84e13" ma:termSetId="19852c3a-ac1c-4e85-9fbb-224455bf1b7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3c56dda-d3d9-46c5-b628-a55aa7c61da3}" ma:internalName="TaxCatchAll" ma:showField="CatchAllData" ma:web="e8598414-b8b6-4047-aa30-65305a4292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3c56dda-d3d9-46c5-b628-a55aa7c61da3}" ma:internalName="TaxCatchAllLabel" ma:readOnly="true" ma:showField="CatchAllDataLabel" ma:web="e8598414-b8b6-4047-aa30-65305a4292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c4525bf4a704db985c3696ff43c56c8" ma:index="12" nillable="true" ma:taxonomy="true" ma:internalName="dc4525bf4a704db985c3696ff43c56c8" ma:taxonomyFieldName="DocumentGroup" ma:displayName="Document type" ma:indexed="true" ma:default="" ma:fieldId="{dc4525bf-4a70-4db9-85c3-696ff43c56c8}" ma:sspId="6ed0261d-8e1d-4a30-b593-96d7f0c84e13" ma:termSetId="38866771-e0a7-4bce-a0bd-40dc285cf35b" ma:anchorId="d741a04a-5781-47a3-a211-e05f9183ddd3" ma:open="true" ma:isKeyword="false">
      <xsd:complexType>
        <xsd:sequence>
          <xsd:element ref="pc:Terms" minOccurs="0" maxOccurs="1"/>
        </xsd:sequence>
      </xsd:complexType>
    </xsd:element>
    <xsd:element name="TaxKeywordTaxHTField" ma:index="14" nillable="true" ma:taxonomy="true" ma:internalName="TaxKeywordTaxHTField" ma:taxonomyFieldName="TaxKeyword" ma:displayName="Enterprise Keywords" ma:fieldId="{23f27201-bee3-471e-b2e7-b64fd8b7ca38}" ma:taxonomyMulti="true" ma:sspId="6ed0261d-8e1d-4a30-b593-96d7f0c84e1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Expire_x0020_in" ma:index="16" nillable="true" ma:displayName="Expire In (Years)" ma:default="3" ma:format="Dropdown" ma:internalName="Expire_x0020_in">
      <xsd:simpleType>
        <xsd:restriction base="dms:Choice">
          <xsd:enumeration value="1"/>
          <xsd:enumeration value="2"/>
          <xsd:enumeration value="3"/>
          <xsd:enumeration value="4"/>
          <xsd:enumeration value="5"/>
          <xsd:enumeration value="6"/>
          <xsd:enumeration value="7"/>
          <xsd:enumeration value="10"/>
        </xsd:restriction>
      </xsd:simpleType>
    </xsd:element>
    <xsd:element name="Document_x0020_Expires_x0020_On" ma:index="19" nillable="true" ma:displayName="Document Expires On" ma:format="DateOnly" ma:indexed="true" ma:internalName="Document_x0020_Expires_x0020_On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customXsn xmlns="http://schemas.microsoft.com/office/2006/metadata/customXsn">
  <xsnLocation/>
  <cached>True</cached>
  <openByDefault>True</openByDefault>
  <xsnScope/>
</customXsn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6.xml><?xml version="1.0" encoding="utf-8"?>
<?mso-contentType ?>
<spe:Receivers xmlns:spe="http://schemas.microsoft.com/sharepoint/events"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10001</Type>
    <SequenceNumber>101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10002</Type>
    <SequenceNumber>102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10004</Type>
    <SequenceNumber>103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10006</Type>
    <SequenceNumber>104</SequenceNumber>
    <Url/>
    <Assembly>Microsoft.Office.Policy, Version=16.0.0.0, Culture=neutral, PublicKeyToken=71e9bce111e9429c</Assembly>
    <Class>Microsoft.Office.RecordsManagement.Internal.UpdateExpireDate</Class>
    <Data/>
    <Filter/>
  </Receiver>
  <Receiver>
    <Name>Microsoft.Office.RecordsManagement.PolicyFeatures.ExpirationEventReceiver</Name>
    <Synchronization>Synchronous</Synchronization>
    <Type>10009</Type>
    <SequenceNumber>105</SequenceNumber>
    <Url/>
    <Assembly>Microsoft.Office.Policy, Version=16.0.0.0, Culture=neutral, PublicKeyToken=71e9bce111e9429c</Assembly>
    <Class>Microsoft.Office.RecordsManagement.Internal.UpdateExpireDate</Class>
    <Data/>
    <Filter/>
  </Receiver>
</spe:Receivers>
</file>

<file path=customXml/item7.xml><?xml version="1.0" encoding="utf-8"?>
<?mso-contentType ?>
<SharedContentType xmlns="Microsoft.SharePoint.Taxonomy.ContentTypeSync" SourceId="6ed0261d-8e1d-4a30-b593-96d7f0c84e13" ContentTypeId="0x01010091769D3ADCDDBD418A5720563395FE8701" PreviousValue="false"/>
</file>

<file path=customXml/itemProps1.xml><?xml version="1.0" encoding="utf-8"?>
<ds:datastoreItem xmlns:ds="http://schemas.openxmlformats.org/officeDocument/2006/customXml" ds:itemID="{212CDB47-5340-4AFD-96B7-F3BE2D48F790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8EA30C6A-2A32-4A7A-8771-2D2BE0AB7DF7}">
  <ds:schemaRefs>
    <ds:schemaRef ds:uri="f030db69-1d5c-4c1f-887a-00e75fed0d5c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C033FB15-713A-4BCE-ADAB-88E198FB867A}">
  <ds:schemaRefs>
    <ds:schemaRef ds:uri="f030db69-1d5c-4c1f-887a-00e75fed0d5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1FA4D0CA-01A7-4A65-9C14-12FCFEE63173}">
  <ds:schemaRefs>
    <ds:schemaRef ds:uri="http://schemas.microsoft.com/office/2006/metadata/customXsn"/>
  </ds:schemaRefs>
</ds:datastoreItem>
</file>

<file path=customXml/itemProps5.xml><?xml version="1.0" encoding="utf-8"?>
<ds:datastoreItem xmlns:ds="http://schemas.openxmlformats.org/officeDocument/2006/customXml" ds:itemID="{1430417B-370E-4F6F-BE80-F1E48DC8B943}">
  <ds:schemaRefs>
    <ds:schemaRef ds:uri="http://schemas.microsoft.com/sharepoint/v3/contenttype/forms"/>
  </ds:schemaRefs>
</ds:datastoreItem>
</file>

<file path=customXml/itemProps6.xml><?xml version="1.0" encoding="utf-8"?>
<ds:datastoreItem xmlns:ds="http://schemas.openxmlformats.org/officeDocument/2006/customXml" ds:itemID="{6964216F-B47E-468F-8FED-CD6954ED81D3}">
  <ds:schemaRefs>
    <ds:schemaRef ds:uri="http://schemas.microsoft.com/sharepoint/events"/>
  </ds:schemaRefs>
</ds:datastoreItem>
</file>

<file path=customXml/itemProps7.xml><?xml version="1.0" encoding="utf-8"?>
<ds:datastoreItem xmlns:ds="http://schemas.openxmlformats.org/officeDocument/2006/customXml" ds:itemID="{3C4E7A24-4844-456F-B187-F8B4613F861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1044</Words>
  <Application>Microsoft Office PowerPoint</Application>
  <PresentationFormat>A4 Paper (210x297 mm)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Nepogodiev, Dmitri</dc:creator>
  <cp:lastModifiedBy>Nadia Inglis</cp:lastModifiedBy>
  <cp:revision>11</cp:revision>
  <dcterms:created xsi:type="dcterms:W3CDTF">2021-08-12T08:29:46Z</dcterms:created>
  <dcterms:modified xsi:type="dcterms:W3CDTF">2022-01-03T09:43:32Z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0x01010091769D3ADCDDBD418A5720563395FE870100E9EAACED1526FF428D7750FEF2677834</vt:lpwstr>
  </property>
  <property fmtid="{D5CDD505-2E9C-101B-9397-08002B2CF9AE}" pid="3" name="_dlc_policyId">
    <vt:lpwstr>0x01010091769D3ADCDDBD418A5720563395FE87|-31099529</vt:lpwstr>
  </property>
  <property fmtid="{D5CDD505-2E9C-101B-9397-08002B2CF9AE}" pid="4" name="ItemRetentionFormula">
    <vt:lpwstr>&lt;formula id="Microsoft.Office.RecordsManagement.PolicyFeatures.Expiration.Formula.BuiltIn"&gt;&lt;number&gt;1&lt;/number&gt;&lt;property&gt;Document_x005f_x0020_Expires_x005f_x0020_On&lt;/property&gt;&lt;propertyId&gt;4156f75a-f416-42bf-860e-5a1347930762&lt;/propertyId&gt;&lt;period&gt;days&lt;/period&gt;&lt;/formula&gt;</vt:lpwstr>
  </property>
  <property fmtid="{D5CDD505-2E9C-101B-9397-08002B2CF9AE}" pid="5" name="Area">
    <vt:lpwstr>1538;#Education Entitlement (11-19 (25))|82dced10-7dfb-40ba-85c7-9cca09614d9e</vt:lpwstr>
  </property>
  <property fmtid="{D5CDD505-2E9C-101B-9397-08002B2CF9AE}" pid="6" name="TaxKeyword">
    <vt:lpwstr/>
  </property>
  <property fmtid="{D5CDD505-2E9C-101B-9397-08002B2CF9AE}" pid="7" name="DocumentGroup">
    <vt:lpwstr/>
  </property>
  <property fmtid="{D5CDD505-2E9C-101B-9397-08002B2CF9AE}" pid="8" name="Set Document Expiry Date">
    <vt:lpwstr>https://coventrycc.sharepoint.com/teams/People/EduLibAdLearning/EIS/EduEnt0-19-25/_layouts/15/wrkstat.aspx?List=ba005672-e6f4-4381-baec-247592ae97d4&amp;WorkflowInstanceName=0a3dd9b9-3c7d-43d8-9c9a-128c187acb24, Set document expiry date</vt:lpwstr>
  </property>
</Properties>
</file>