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8" r:id="rId5"/>
  </p:sldMasterIdLst>
  <p:notesMasterIdLst>
    <p:notesMasterId r:id="rId16"/>
  </p:notesMasterIdLst>
  <p:sldIdLst>
    <p:sldId id="308" r:id="rId6"/>
    <p:sldId id="268" r:id="rId7"/>
    <p:sldId id="269" r:id="rId8"/>
    <p:sldId id="310" r:id="rId9"/>
    <p:sldId id="297" r:id="rId10"/>
    <p:sldId id="279" r:id="rId11"/>
    <p:sldId id="311" r:id="rId12"/>
    <p:sldId id="287" r:id="rId13"/>
    <p:sldId id="304" r:id="rId14"/>
    <p:sldId id="271" r:id="rId1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58C7B0-8EFC-4D4E-A1C8-EAD01EC2D2B4}">
          <p14:sldIdLst>
            <p14:sldId id="308"/>
            <p14:sldId id="268"/>
            <p14:sldId id="269"/>
            <p14:sldId id="310"/>
            <p14:sldId id="297"/>
            <p14:sldId id="279"/>
            <p14:sldId id="311"/>
            <p14:sldId id="287"/>
            <p14:sldId id="304"/>
            <p14:sldId id="271"/>
          </p14:sldIdLst>
        </p14:section>
        <p14:section name="Not used" id="{B48D13D9-336E-450F-9DAB-D4D919FA682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C05FAB-8423-ADF2-A17D-4B8E6A494C61}" name="Andy Danks" initials="AD" userId="S::andydanks@warwickshire.gov.uk::ac3c4e3a-93f7-42a5-9d5c-1835b42440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hma Soni" initials="SS" lastIdx="3" clrIdx="0">
    <p:extLst>
      <p:ext uri="{19B8F6BF-5375-455C-9EA6-DF929625EA0E}">
        <p15:presenceInfo xmlns:p15="http://schemas.microsoft.com/office/powerpoint/2012/main" userId="S::sushmasoni@warwickshire.gov.uk::54a2b401-191c-45a6-a9e7-5fd421b8721a" providerId="AD"/>
      </p:ext>
    </p:extLst>
  </p:cmAuthor>
  <p:cmAuthor id="2" name="Lynn Todman" initials="LT" lastIdx="3" clrIdx="1">
    <p:extLst>
      <p:ext uri="{19B8F6BF-5375-455C-9EA6-DF929625EA0E}">
        <p15:presenceInfo xmlns:p15="http://schemas.microsoft.com/office/powerpoint/2012/main" userId="S::lynntodman@warwickshire.gov.uk::3f48dc8d-331c-4813-9b93-0e1e68075b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D24089-1537-BC27-F110-5C80CD9213FF}" v="29" dt="2023-03-22T19:11:26.001"/>
    <p1510:client id="{7C3749CA-8EFE-44D9-88C5-0EC6522710F6}" v="1" dt="2023-03-22T19:12:28.8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86"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A4101-D8BA-40D3-93AC-CB0AA6796CE2}" type="datetimeFigureOut">
              <a:rPr lang="en-GB"/>
              <a:t>25/03/2023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D8BF2-E8AE-4EBD-8437-5348B00F285D}" type="slidenum">
              <a:rPr lang="en-GB"/>
              <a:t>‹#›</a:t>
            </a:fld>
            <a:endParaRPr lang="en-GB"/>
          </a:p>
        </p:txBody>
      </p:sp>
    </p:spTree>
    <p:extLst>
      <p:ext uri="{BB962C8B-B14F-4D97-AF65-F5344CB8AC3E}">
        <p14:creationId xmlns:p14="http://schemas.microsoft.com/office/powerpoint/2010/main" val="1259751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Sarah</a:t>
            </a:r>
          </a:p>
        </p:txBody>
      </p:sp>
      <p:sp>
        <p:nvSpPr>
          <p:cNvPr id="4" name="Slide Number Placeholder 3"/>
          <p:cNvSpPr>
            <a:spLocks noGrp="1"/>
          </p:cNvSpPr>
          <p:nvPr>
            <p:ph type="sldNum" sz="quarter" idx="5"/>
          </p:nvPr>
        </p:nvSpPr>
        <p:spPr/>
        <p:txBody>
          <a:bodyPr/>
          <a:lstStyle/>
          <a:p>
            <a:fld id="{DF7D8BF2-E8AE-4EBD-8437-5348B00F285D}" type="slidenum">
              <a:rPr lang="en-GB" smtClean="0"/>
              <a:t>1</a:t>
            </a:fld>
            <a:endParaRPr lang="en-GB"/>
          </a:p>
        </p:txBody>
      </p:sp>
    </p:spTree>
    <p:extLst>
      <p:ext uri="{BB962C8B-B14F-4D97-AF65-F5344CB8AC3E}">
        <p14:creationId xmlns:p14="http://schemas.microsoft.com/office/powerpoint/2010/main" val="2083837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F7D8BF2-E8AE-4EBD-8437-5348B00F285D}" type="slidenum">
              <a:rPr lang="en-GB" smtClean="0"/>
              <a:t>10</a:t>
            </a:fld>
            <a:endParaRPr lang="en-GB"/>
          </a:p>
        </p:txBody>
      </p:sp>
    </p:spTree>
    <p:extLst>
      <p:ext uri="{BB962C8B-B14F-4D97-AF65-F5344CB8AC3E}">
        <p14:creationId xmlns:p14="http://schemas.microsoft.com/office/powerpoint/2010/main" val="163379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cs typeface="Calibri"/>
            </a:endParaRPr>
          </a:p>
        </p:txBody>
      </p:sp>
      <p:sp>
        <p:nvSpPr>
          <p:cNvPr id="4" name="Slide Number Placeholder 3"/>
          <p:cNvSpPr>
            <a:spLocks noGrp="1"/>
          </p:cNvSpPr>
          <p:nvPr>
            <p:ph type="sldNum" sz="quarter" idx="5"/>
          </p:nvPr>
        </p:nvSpPr>
        <p:spPr/>
        <p:txBody>
          <a:bodyPr/>
          <a:lstStyle/>
          <a:p>
            <a:fld id="{DF7D8BF2-E8AE-4EBD-8437-5348B00F285D}" type="slidenum">
              <a:rPr lang="en-GB"/>
              <a:t>2</a:t>
            </a:fld>
            <a:endParaRPr lang="en-GB"/>
          </a:p>
        </p:txBody>
      </p:sp>
    </p:spTree>
    <p:extLst>
      <p:ext uri="{BB962C8B-B14F-4D97-AF65-F5344CB8AC3E}">
        <p14:creationId xmlns:p14="http://schemas.microsoft.com/office/powerpoint/2010/main" val="3493648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DF7D8BF2-E8AE-4EBD-8437-5348B00F285D}" type="slidenum">
              <a:rPr lang="en-GB" smtClean="0"/>
              <a:t>3</a:t>
            </a:fld>
            <a:endParaRPr lang="en-GB"/>
          </a:p>
        </p:txBody>
      </p:sp>
    </p:spTree>
    <p:extLst>
      <p:ext uri="{BB962C8B-B14F-4D97-AF65-F5344CB8AC3E}">
        <p14:creationId xmlns:p14="http://schemas.microsoft.com/office/powerpoint/2010/main" val="3769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DF7D8BF2-E8AE-4EBD-8437-5348B00F285D}" type="slidenum">
              <a:rPr lang="en-GB" smtClean="0"/>
              <a:t>4</a:t>
            </a:fld>
            <a:endParaRPr lang="en-GB"/>
          </a:p>
        </p:txBody>
      </p:sp>
    </p:spTree>
    <p:extLst>
      <p:ext uri="{BB962C8B-B14F-4D97-AF65-F5344CB8AC3E}">
        <p14:creationId xmlns:p14="http://schemas.microsoft.com/office/powerpoint/2010/main" val="166545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DF7D8BF2-E8AE-4EBD-8437-5348B00F285D}" type="slidenum">
              <a:rPr lang="en-GB" smtClean="0"/>
              <a:t>5</a:t>
            </a:fld>
            <a:endParaRPr lang="en-GB"/>
          </a:p>
        </p:txBody>
      </p:sp>
    </p:spTree>
    <p:extLst>
      <p:ext uri="{BB962C8B-B14F-4D97-AF65-F5344CB8AC3E}">
        <p14:creationId xmlns:p14="http://schemas.microsoft.com/office/powerpoint/2010/main" val="315399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F7D8BF2-E8AE-4EBD-8437-5348B00F285D}" type="slidenum">
              <a:rPr lang="en-GB" smtClean="0"/>
              <a:t>6</a:t>
            </a:fld>
            <a:endParaRPr lang="en-GB"/>
          </a:p>
        </p:txBody>
      </p:sp>
    </p:spTree>
    <p:extLst>
      <p:ext uri="{BB962C8B-B14F-4D97-AF65-F5344CB8AC3E}">
        <p14:creationId xmlns:p14="http://schemas.microsoft.com/office/powerpoint/2010/main" val="3153993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a:p>
            <a:endParaRPr lang="en-GB"/>
          </a:p>
        </p:txBody>
      </p:sp>
      <p:sp>
        <p:nvSpPr>
          <p:cNvPr id="4" name="Slide Number Placeholder 3"/>
          <p:cNvSpPr>
            <a:spLocks noGrp="1"/>
          </p:cNvSpPr>
          <p:nvPr>
            <p:ph type="sldNum" sz="quarter" idx="5"/>
          </p:nvPr>
        </p:nvSpPr>
        <p:spPr/>
        <p:txBody>
          <a:bodyPr/>
          <a:lstStyle/>
          <a:p>
            <a:fld id="{DF7D8BF2-E8AE-4EBD-8437-5348B00F285D}" type="slidenum">
              <a:rPr lang="en-GB" smtClean="0"/>
              <a:t>7</a:t>
            </a:fld>
            <a:endParaRPr lang="en-GB"/>
          </a:p>
        </p:txBody>
      </p:sp>
    </p:spTree>
    <p:extLst>
      <p:ext uri="{BB962C8B-B14F-4D97-AF65-F5344CB8AC3E}">
        <p14:creationId xmlns:p14="http://schemas.microsoft.com/office/powerpoint/2010/main" val="1034787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DF7D8BF2-E8AE-4EBD-8437-5348B00F285D}" type="slidenum">
              <a:rPr lang="en-GB" smtClean="0"/>
              <a:t>8</a:t>
            </a:fld>
            <a:endParaRPr lang="en-GB"/>
          </a:p>
        </p:txBody>
      </p:sp>
    </p:spTree>
    <p:extLst>
      <p:ext uri="{BB962C8B-B14F-4D97-AF65-F5344CB8AC3E}">
        <p14:creationId xmlns:p14="http://schemas.microsoft.com/office/powerpoint/2010/main" val="3311468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DF7D8BF2-E8AE-4EBD-8437-5348B00F285D}" type="slidenum">
              <a:rPr lang="en-GB" smtClean="0"/>
              <a:t>9</a:t>
            </a:fld>
            <a:endParaRPr lang="en-GB"/>
          </a:p>
        </p:txBody>
      </p:sp>
    </p:spTree>
    <p:extLst>
      <p:ext uri="{BB962C8B-B14F-4D97-AF65-F5344CB8AC3E}">
        <p14:creationId xmlns:p14="http://schemas.microsoft.com/office/powerpoint/2010/main" val="483987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D240F19-BD33-4848-A30C-61797892E4F9}"/>
              </a:ext>
            </a:extLst>
          </p:cNvPr>
          <p:cNvSpPr>
            <a:spLocks noGrp="1"/>
          </p:cNvSpPr>
          <p:nvPr>
            <p:ph type="dt" sz="half" idx="10"/>
          </p:nvPr>
        </p:nvSpPr>
        <p:spPr/>
        <p:txBody>
          <a:bodyPr/>
          <a:lstStyle>
            <a:lvl1pPr>
              <a:defRPr/>
            </a:lvl1pPr>
          </a:lstStyle>
          <a:p>
            <a:pPr>
              <a:defRPr/>
            </a:pPr>
            <a:fld id="{DBB93D94-A280-D94E-B11A-5096D48D9633}" type="datetimeFigureOut">
              <a:rPr lang="en-US" altLang="en-US"/>
              <a:pPr>
                <a:defRPr/>
              </a:pPr>
              <a:t>3/25/2023</a:t>
            </a:fld>
            <a:endParaRPr lang="en-US" altLang="en-US"/>
          </a:p>
        </p:txBody>
      </p:sp>
      <p:sp>
        <p:nvSpPr>
          <p:cNvPr id="5" name="Footer Placeholder 4">
            <a:extLst>
              <a:ext uri="{FF2B5EF4-FFF2-40B4-BE49-F238E27FC236}">
                <a16:creationId xmlns:a16="http://schemas.microsoft.com/office/drawing/2014/main" id="{DD198EC5-4C84-F844-A2E2-333CD079B6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76D5D9-14DD-F645-A8ED-213C045FC8CF}"/>
              </a:ext>
            </a:extLst>
          </p:cNvPr>
          <p:cNvSpPr>
            <a:spLocks noGrp="1"/>
          </p:cNvSpPr>
          <p:nvPr>
            <p:ph type="sldNum" sz="quarter" idx="12"/>
          </p:nvPr>
        </p:nvSpPr>
        <p:spPr/>
        <p:txBody>
          <a:bodyPr/>
          <a:lstStyle>
            <a:lvl1pPr>
              <a:defRPr/>
            </a:lvl1pPr>
          </a:lstStyle>
          <a:p>
            <a:fld id="{5C03DB77-B385-6740-8360-6D23EFA89FED}" type="slidenum">
              <a:rPr lang="en-US" altLang="en-US"/>
              <a:pPr/>
              <a:t>‹#›</a:t>
            </a:fld>
            <a:endParaRPr lang="en-US" altLang="en-US"/>
          </a:p>
        </p:txBody>
      </p:sp>
      <p:pic>
        <p:nvPicPr>
          <p:cNvPr id="7" name="Picture 6">
            <a:extLst>
              <a:ext uri="{FF2B5EF4-FFF2-40B4-BE49-F238E27FC236}">
                <a16:creationId xmlns:a16="http://schemas.microsoft.com/office/drawing/2014/main" id="{DC57BBE1-C030-4998-ABEC-85AA84D1C6A9}"/>
              </a:ext>
            </a:extLst>
          </p:cNvPr>
          <p:cNvPicPr>
            <a:picLocks noChangeAspect="1"/>
          </p:cNvPicPr>
          <p:nvPr userDrawn="1"/>
        </p:nvPicPr>
        <p:blipFill>
          <a:blip r:embed="rId2"/>
          <a:stretch>
            <a:fillRect/>
          </a:stretch>
        </p:blipFill>
        <p:spPr>
          <a:xfrm>
            <a:off x="0" y="451945"/>
            <a:ext cx="11080736" cy="771719"/>
          </a:xfrm>
          <a:prstGeom prst="rect">
            <a:avLst/>
          </a:prstGeom>
        </p:spPr>
      </p:pic>
    </p:spTree>
    <p:extLst>
      <p:ext uri="{BB962C8B-B14F-4D97-AF65-F5344CB8AC3E}">
        <p14:creationId xmlns:p14="http://schemas.microsoft.com/office/powerpoint/2010/main" val="682097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25/03/2023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25/03/2023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25/03/2023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25/03/2023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
        <p:nvSpPr>
          <p:cNvPr id="7" name="MSIPCMContentMarking" descr="{&quot;HashCode&quot;:1924422003,&quot;Placement&quot;:&quot;Footer&quot;,&quot;Top&quot;:519.343,&quot;Left&quot;:428.571259,&quot;SlideWidth&quot;:960,&quot;SlideHeight&quot;:540}">
            <a:extLst>
              <a:ext uri="{FF2B5EF4-FFF2-40B4-BE49-F238E27FC236}">
                <a16:creationId xmlns:a16="http://schemas.microsoft.com/office/drawing/2014/main" id="{FF9217CA-D9DD-4EAF-8F12-DCCDF5987E00}"/>
              </a:ext>
            </a:extLst>
          </p:cNvPr>
          <p:cNvSpPr txBox="1"/>
          <p:nvPr userDrawn="1"/>
        </p:nvSpPr>
        <p:spPr>
          <a:xfrm>
            <a:off x="5442855" y="6595656"/>
            <a:ext cx="1306291"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 - Sensitive </a:t>
            </a:r>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F016525-009A-6049-B3C8-ABDE9E09A180}"/>
              </a:ext>
            </a:extLst>
          </p:cNvPr>
          <p:cNvSpPr>
            <a:spLocks noGrp="1"/>
          </p:cNvSpPr>
          <p:nvPr>
            <p:ph type="title"/>
          </p:nvPr>
        </p:nvSpPr>
        <p:spPr bwMode="auto">
          <a:xfrm>
            <a:off x="609600" y="554182"/>
            <a:ext cx="10972800" cy="86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1EC65C49-7E50-7047-AB2E-CCDC139E143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9A1B9AB9-0D45-B442-AAF4-1C479BE180F4}"/>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charset="0"/>
                <a:ea typeface="ＭＳ Ｐゴシック" charset="-128"/>
              </a:defRPr>
            </a:lvl1pPr>
          </a:lstStyle>
          <a:p>
            <a:pPr>
              <a:defRPr/>
            </a:pPr>
            <a:fld id="{266FAFC6-BD43-0145-92E1-4C0F0F3E9840}" type="datetimeFigureOut">
              <a:rPr lang="en-US" altLang="en-US"/>
              <a:pPr>
                <a:defRPr/>
              </a:pPr>
              <a:t>3/25/2023</a:t>
            </a:fld>
            <a:endParaRPr lang="en-US" altLang="en-US"/>
          </a:p>
        </p:txBody>
      </p:sp>
      <p:sp>
        <p:nvSpPr>
          <p:cNvPr id="5" name="Footer Placeholder 4">
            <a:extLst>
              <a:ext uri="{FF2B5EF4-FFF2-40B4-BE49-F238E27FC236}">
                <a16:creationId xmlns:a16="http://schemas.microsoft.com/office/drawing/2014/main" id="{FBC74A88-510E-5143-A547-803BC471C086}"/>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439DD531-D67B-9544-B19F-1EB6C131C2A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879B89B-28D2-AF46-99C0-A44A7ED421A3}" type="slidenum">
              <a:rPr lang="en-US" altLang="en-US"/>
              <a:pPr/>
              <a:t>‹#›</a:t>
            </a:fld>
            <a:endParaRPr lang="en-US" altLang="en-US"/>
          </a:p>
        </p:txBody>
      </p:sp>
      <p:sp>
        <p:nvSpPr>
          <p:cNvPr id="2" name="MSIPCMContentMarking" descr="{&quot;HashCode&quot;:1924422003,&quot;Placement&quot;:&quot;Footer&quot;,&quot;Top&quot;:519.343,&quot;Left&quot;:428.571259,&quot;SlideWidth&quot;:960,&quot;SlideHeight&quot;:540}">
            <a:extLst>
              <a:ext uri="{FF2B5EF4-FFF2-40B4-BE49-F238E27FC236}">
                <a16:creationId xmlns:a16="http://schemas.microsoft.com/office/drawing/2014/main" id="{8F7BF194-9257-4D0F-8FF8-83D56C7641D3}"/>
              </a:ext>
            </a:extLst>
          </p:cNvPr>
          <p:cNvSpPr txBox="1"/>
          <p:nvPr userDrawn="1"/>
        </p:nvSpPr>
        <p:spPr>
          <a:xfrm>
            <a:off x="5442855" y="6595656"/>
            <a:ext cx="1306291"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 - Sensitive </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457200" rtl="0" eaLnBrk="0" fontAlgn="base" hangingPunct="0">
        <a:spcBef>
          <a:spcPct val="0"/>
        </a:spcBef>
        <a:spcAft>
          <a:spcPct val="0"/>
        </a:spcAft>
        <a:defRPr sz="4400" kern="1200">
          <a:solidFill>
            <a:schemeClr val="tx1">
              <a:lumMod val="65000"/>
              <a:lumOff val="35000"/>
            </a:schemeClr>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lumMod val="65000"/>
              <a:lumOff val="35000"/>
            </a:schemeClr>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lumMod val="65000"/>
              <a:lumOff val="35000"/>
            </a:schemeClr>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lumMod val="65000"/>
              <a:lumOff val="35000"/>
            </a:schemeClr>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lumMod val="65000"/>
              <a:lumOff val="35000"/>
            </a:schemeClr>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lumMod val="65000"/>
              <a:lumOff val="35000"/>
            </a:schemeClr>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19F4F06F-74AF-4043-B7CA-BEE45359FDF0}"/>
              </a:ext>
            </a:extLst>
          </p:cNvPr>
          <p:cNvSpPr>
            <a:spLocks noGrp="1"/>
          </p:cNvSpPr>
          <p:nvPr>
            <p:ph type="ctrTitle"/>
          </p:nvPr>
        </p:nvSpPr>
        <p:spPr>
          <a:xfrm>
            <a:off x="655439" y="1494663"/>
            <a:ext cx="10529632" cy="4479398"/>
          </a:xfrm>
        </p:spPr>
        <p:txBody>
          <a:bodyPr anchor="t"/>
          <a:lstStyle/>
          <a:p>
            <a:pPr algn="ctr" eaLnBrk="1" hangingPunct="1"/>
            <a:r>
              <a:rPr lang="en-US" altLang="en-US" sz="4000" b="1">
                <a:latin typeface="Arial"/>
                <a:ea typeface="ＭＳ Ｐゴシック"/>
                <a:cs typeface="Arial"/>
              </a:rPr>
              <a:t> Working Together to </a:t>
            </a:r>
            <a:br>
              <a:rPr lang="en-US" altLang="en-US" sz="4000" b="1">
                <a:latin typeface="Arial"/>
                <a:ea typeface="ＭＳ Ｐゴシック"/>
                <a:cs typeface="Arial"/>
              </a:rPr>
            </a:br>
            <a:r>
              <a:rPr lang="en-US" altLang="en-US" sz="4000" b="1">
                <a:latin typeface="Arial"/>
                <a:ea typeface="ＭＳ Ｐゴシック"/>
                <a:cs typeface="Arial"/>
              </a:rPr>
              <a:t>Improve School Attendance.</a:t>
            </a:r>
            <a:br>
              <a:rPr lang="en-US" altLang="en-US" sz="4000" b="1">
                <a:latin typeface="Arial"/>
                <a:ea typeface="ＭＳ Ｐゴシック"/>
                <a:cs typeface="Arial"/>
              </a:rPr>
            </a:br>
            <a:br>
              <a:rPr lang="en-US" altLang="en-US" sz="4000" b="1">
                <a:latin typeface="Arial"/>
                <a:ea typeface="ＭＳ Ｐゴシック"/>
                <a:cs typeface="Arial"/>
              </a:rPr>
            </a:br>
            <a:r>
              <a:rPr lang="en-US" altLang="en-US" sz="4000" b="1">
                <a:latin typeface="Arial"/>
                <a:ea typeface="ＭＳ Ｐゴシック"/>
                <a:cs typeface="Arial"/>
              </a:rPr>
              <a:t>Think Attendance!</a:t>
            </a:r>
          </a:p>
        </p:txBody>
      </p:sp>
      <p:pic>
        <p:nvPicPr>
          <p:cNvPr id="9" name="Picture 8" descr="A picture containing food&#10;&#10;Description automatically generated">
            <a:extLst>
              <a:ext uri="{FF2B5EF4-FFF2-40B4-BE49-F238E27FC236}">
                <a16:creationId xmlns:a16="http://schemas.microsoft.com/office/drawing/2014/main" id="{6D2C4B90-D7E3-C248-A8A8-2FE664EA291D}"/>
              </a:ext>
            </a:extLst>
          </p:cNvPr>
          <p:cNvPicPr>
            <a:picLocks noChangeAspect="1"/>
          </p:cNvPicPr>
          <p:nvPr/>
        </p:nvPicPr>
        <p:blipFill>
          <a:blip r:embed="rId3"/>
          <a:stretch>
            <a:fillRect/>
          </a:stretch>
        </p:blipFill>
        <p:spPr>
          <a:xfrm>
            <a:off x="5082385" y="5639202"/>
            <a:ext cx="1659212" cy="1146046"/>
          </a:xfrm>
          <a:prstGeom prst="rect">
            <a:avLst/>
          </a:prstGeom>
        </p:spPr>
      </p:pic>
      <p:sp>
        <p:nvSpPr>
          <p:cNvPr id="2" name="Subtitle 1">
            <a:extLst>
              <a:ext uri="{FF2B5EF4-FFF2-40B4-BE49-F238E27FC236}">
                <a16:creationId xmlns:a16="http://schemas.microsoft.com/office/drawing/2014/main" id="{279849B6-F419-4606-84F3-513C4B12C650}"/>
              </a:ext>
            </a:extLst>
          </p:cNvPr>
          <p:cNvSpPr>
            <a:spLocks noGrp="1"/>
          </p:cNvSpPr>
          <p:nvPr>
            <p:ph type="subTitle" idx="1"/>
          </p:nvPr>
        </p:nvSpPr>
        <p:spPr>
          <a:xfrm>
            <a:off x="1737815" y="4608109"/>
            <a:ext cx="8534400" cy="1363152"/>
          </a:xfrm>
        </p:spPr>
        <p:txBody>
          <a:bodyPr anchor="ctr"/>
          <a:lstStyle/>
          <a:p>
            <a:r>
              <a:rPr lang="en-GB" b="1">
                <a:ea typeface="ＭＳ Ｐゴシック"/>
                <a:cs typeface="Calibri"/>
              </a:rPr>
              <a:t>Sarah Tregaskis - Service Manager </a:t>
            </a:r>
          </a:p>
          <a:p>
            <a:r>
              <a:rPr lang="en-GB" b="1">
                <a:ea typeface="ＭＳ Ｐゴシック"/>
                <a:cs typeface="Calibri"/>
              </a:rPr>
              <a:t>Andy Danks – Delivery Lead </a:t>
            </a:r>
          </a:p>
        </p:txBody>
      </p:sp>
    </p:spTree>
    <p:extLst>
      <p:ext uri="{BB962C8B-B14F-4D97-AF65-F5344CB8AC3E}">
        <p14:creationId xmlns:p14="http://schemas.microsoft.com/office/powerpoint/2010/main" val="269496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Shape, square&#10;&#10;Description automatically generated">
            <a:extLst>
              <a:ext uri="{FF2B5EF4-FFF2-40B4-BE49-F238E27FC236}">
                <a16:creationId xmlns:a16="http://schemas.microsoft.com/office/drawing/2014/main" id="{0CA4D5C8-21EC-4CA6-9972-37EAD766CC65}"/>
              </a:ext>
            </a:extLst>
          </p:cNvPr>
          <p:cNvPicPr>
            <a:picLocks noChangeAspect="1"/>
          </p:cNvPicPr>
          <p:nvPr/>
        </p:nvPicPr>
        <p:blipFill>
          <a:blip r:embed="rId3"/>
          <a:stretch>
            <a:fillRect/>
          </a:stretch>
        </p:blipFill>
        <p:spPr>
          <a:xfrm>
            <a:off x="162993" y="229088"/>
            <a:ext cx="11525225" cy="459144"/>
          </a:xfrm>
          <a:prstGeom prst="rect">
            <a:avLst/>
          </a:prstGeom>
        </p:spPr>
      </p:pic>
      <p:sp>
        <p:nvSpPr>
          <p:cNvPr id="2" name="Title 1">
            <a:extLst>
              <a:ext uri="{FF2B5EF4-FFF2-40B4-BE49-F238E27FC236}">
                <a16:creationId xmlns:a16="http://schemas.microsoft.com/office/drawing/2014/main" id="{E46A030B-1173-B759-9982-57E4F45EDCFA}"/>
              </a:ext>
            </a:extLst>
          </p:cNvPr>
          <p:cNvSpPr>
            <a:spLocks noGrp="1"/>
          </p:cNvSpPr>
          <p:nvPr>
            <p:ph type="title"/>
          </p:nvPr>
        </p:nvSpPr>
        <p:spPr/>
        <p:txBody>
          <a:bodyPr/>
          <a:lstStyle/>
          <a:p>
            <a:r>
              <a:rPr lang="en-GB" b="1" u="sng"/>
              <a:t>Next Steps:</a:t>
            </a:r>
          </a:p>
        </p:txBody>
      </p:sp>
      <p:sp>
        <p:nvSpPr>
          <p:cNvPr id="4" name="Content Placeholder 3">
            <a:extLst>
              <a:ext uri="{FF2B5EF4-FFF2-40B4-BE49-F238E27FC236}">
                <a16:creationId xmlns:a16="http://schemas.microsoft.com/office/drawing/2014/main" id="{6C3A72CA-0235-EEF6-B184-3BF93B2C480D}"/>
              </a:ext>
            </a:extLst>
          </p:cNvPr>
          <p:cNvSpPr>
            <a:spLocks noGrp="1"/>
          </p:cNvSpPr>
          <p:nvPr>
            <p:ph idx="1"/>
          </p:nvPr>
        </p:nvSpPr>
        <p:spPr>
          <a:xfrm>
            <a:off x="453421" y="1552506"/>
            <a:ext cx="11157485" cy="4940369"/>
          </a:xfrm>
        </p:spPr>
        <p:txBody>
          <a:bodyPr vert="horz" lIns="91440" tIns="45720" rIns="91440" bIns="45720" rtlCol="0" anchor="t">
            <a:normAutofit fontScale="55000" lnSpcReduction="20000"/>
          </a:bodyPr>
          <a:lstStyle/>
          <a:p>
            <a:pPr marL="0" indent="0">
              <a:buNone/>
            </a:pPr>
            <a:endParaRPr lang="en-GB" sz="3800">
              <a:cs typeface="Calibri"/>
            </a:endParaRPr>
          </a:p>
          <a:p>
            <a:pPr marL="0" indent="0" algn="ctr">
              <a:lnSpc>
                <a:spcPct val="107000"/>
              </a:lnSpc>
              <a:spcBef>
                <a:spcPts val="0"/>
              </a:spcBef>
              <a:spcAft>
                <a:spcPts val="800"/>
              </a:spcAft>
              <a:buNone/>
            </a:pPr>
            <a:r>
              <a:rPr lang="en-GB" sz="3800" i="1">
                <a:solidFill>
                  <a:schemeClr val="accent1"/>
                </a:solidFill>
                <a:effectLst/>
                <a:ea typeface="Calibri" panose="020F0502020204030204" pitchFamily="34" charset="0"/>
                <a:cs typeface="Times New Roman" panose="02020603050405020304" pitchFamily="18" charset="0"/>
              </a:rPr>
              <a:t>“Our approach on attendance is: support first, support second, support third, with enforcement very much down the line.”</a:t>
            </a:r>
          </a:p>
          <a:p>
            <a:pPr marL="0" indent="0" algn="ctr">
              <a:lnSpc>
                <a:spcPct val="107000"/>
              </a:lnSpc>
              <a:spcBef>
                <a:spcPts val="0"/>
              </a:spcBef>
              <a:spcAft>
                <a:spcPts val="800"/>
              </a:spcAft>
              <a:buNone/>
            </a:pPr>
            <a:r>
              <a:rPr lang="en-GB" sz="3800" b="1">
                <a:solidFill>
                  <a:srgbClr val="222222"/>
                </a:solidFill>
                <a:effectLst/>
                <a:ea typeface="Times New Roman" panose="02020603050405020304" pitchFamily="18" charset="0"/>
                <a:cs typeface="Times New Roman" panose="02020603050405020304" pitchFamily="18" charset="0"/>
              </a:rPr>
              <a:t>Baroness </a:t>
            </a:r>
            <a:r>
              <a:rPr lang="en-GB" sz="3800" b="1" err="1">
                <a:solidFill>
                  <a:srgbClr val="222222"/>
                </a:solidFill>
                <a:effectLst/>
                <a:ea typeface="Times New Roman" panose="02020603050405020304" pitchFamily="18" charset="0"/>
                <a:cs typeface="Times New Roman" panose="02020603050405020304" pitchFamily="18" charset="0"/>
              </a:rPr>
              <a:t>Barran</a:t>
            </a:r>
            <a:r>
              <a:rPr lang="en-GB" sz="3800" b="1">
                <a:solidFill>
                  <a:srgbClr val="222222"/>
                </a:solidFill>
                <a:effectLst/>
                <a:ea typeface="Times New Roman" panose="02020603050405020304" pitchFamily="18" charset="0"/>
                <a:cs typeface="Times New Roman" panose="02020603050405020304" pitchFamily="18" charset="0"/>
              </a:rPr>
              <a:t>, The Parliamentary Under-Secretary of State for Education</a:t>
            </a:r>
            <a:r>
              <a:rPr lang="en-GB" sz="3800">
                <a:ea typeface="Times New Roman" panose="02020603050405020304" pitchFamily="18" charset="0"/>
                <a:cs typeface="Times New Roman" panose="02020603050405020304" pitchFamily="18" charset="0"/>
              </a:rPr>
              <a:t>- </a:t>
            </a:r>
            <a:r>
              <a:rPr lang="en-GB" sz="3800" b="1">
                <a:solidFill>
                  <a:srgbClr val="222222"/>
                </a:solidFill>
                <a:effectLst/>
                <a:ea typeface="Times New Roman" panose="02020603050405020304" pitchFamily="18" charset="0"/>
                <a:cs typeface="Times New Roman" panose="02020603050405020304" pitchFamily="18" charset="0"/>
              </a:rPr>
              <a:t>22nd June 2022</a:t>
            </a:r>
            <a:endParaRPr lang="en-GB" sz="3800">
              <a:effectLst/>
              <a:ea typeface="Calibri" panose="020F0502020204030204" pitchFamily="34" charset="0"/>
              <a:cs typeface="Times New Roman" panose="02020603050405020304" pitchFamily="18" charset="0"/>
            </a:endParaRPr>
          </a:p>
          <a:p>
            <a:pPr marL="0" indent="0" algn="ctr">
              <a:buNone/>
            </a:pPr>
            <a:endParaRPr lang="en-GB" sz="3800" b="1">
              <a:cs typeface="Calibri"/>
            </a:endParaRPr>
          </a:p>
          <a:p>
            <a:pPr marL="0" indent="0" algn="ctr">
              <a:buNone/>
            </a:pPr>
            <a:r>
              <a:rPr lang="en-GB" sz="3800" b="1">
                <a:cs typeface="Calibri"/>
              </a:rPr>
              <a:t>Keep in contact, advise us of good practice</a:t>
            </a:r>
          </a:p>
          <a:p>
            <a:pPr marL="0" indent="0" algn="ctr">
              <a:buNone/>
            </a:pPr>
            <a:endParaRPr lang="en-GB" sz="3800" b="1">
              <a:cs typeface="Calibri"/>
            </a:endParaRPr>
          </a:p>
          <a:p>
            <a:pPr marL="0" indent="0" algn="ctr">
              <a:buNone/>
            </a:pPr>
            <a:r>
              <a:rPr lang="en-GB" sz="3800" b="1">
                <a:cs typeface="Calibri"/>
              </a:rPr>
              <a:t>Regular updates are available in Heads Up</a:t>
            </a:r>
          </a:p>
          <a:p>
            <a:pPr marL="0" indent="0" algn="ctr">
              <a:buNone/>
            </a:pPr>
            <a:endParaRPr lang="en-GB" sz="3800" b="1">
              <a:cs typeface="Calibri"/>
            </a:endParaRPr>
          </a:p>
          <a:p>
            <a:pPr marL="0" indent="0" algn="ctr">
              <a:buNone/>
            </a:pPr>
            <a:r>
              <a:rPr lang="en-GB" sz="3800" b="1">
                <a:cs typeface="Calibri"/>
              </a:rPr>
              <a:t>Questions and Suggestions</a:t>
            </a:r>
          </a:p>
          <a:p>
            <a:pPr marL="0" indent="0">
              <a:buNone/>
            </a:pPr>
            <a:endParaRPr lang="en-GB" sz="3800" b="1">
              <a:cs typeface="Calibri"/>
            </a:endParaRPr>
          </a:p>
          <a:p>
            <a:pPr marL="0" indent="0" algn="ctr">
              <a:buNone/>
            </a:pPr>
            <a:endParaRPr lang="en-GB" sz="3800" b="1">
              <a:ea typeface="ＭＳ Ｐゴシック"/>
              <a:cs typeface="Calibri"/>
            </a:endParaRPr>
          </a:p>
          <a:p>
            <a:pPr marL="0" indent="0" algn="ctr">
              <a:buNone/>
            </a:pPr>
            <a:r>
              <a:rPr lang="en-GB" sz="3800" b="1">
                <a:ea typeface="ＭＳ Ｐゴシック"/>
                <a:cs typeface="Calibri"/>
              </a:rPr>
              <a:t>Email: WAS@warwickshire.gov.uk</a:t>
            </a:r>
          </a:p>
          <a:p>
            <a:pPr marL="0" indent="0">
              <a:buNone/>
            </a:pPr>
            <a:endParaRPr lang="en-GB">
              <a:cs typeface="Calibri"/>
            </a:endParaRPr>
          </a:p>
          <a:p>
            <a:pPr marL="0" indent="0">
              <a:buNone/>
            </a:pPr>
            <a:endParaRPr lang="en-GB">
              <a:cs typeface="Calibri"/>
            </a:endParaRPr>
          </a:p>
          <a:p>
            <a:endParaRPr lang="en-GB">
              <a:cs typeface="Calibri"/>
            </a:endParaRPr>
          </a:p>
          <a:p>
            <a:pPr marL="0" indent="0">
              <a:buNone/>
            </a:pPr>
            <a:endParaRPr lang="en-GB">
              <a:cs typeface="Calibri"/>
            </a:endParaRPr>
          </a:p>
          <a:p>
            <a:endParaRPr lang="en-GB"/>
          </a:p>
        </p:txBody>
      </p:sp>
    </p:spTree>
    <p:extLst>
      <p:ext uri="{BB962C8B-B14F-4D97-AF65-F5344CB8AC3E}">
        <p14:creationId xmlns:p14="http://schemas.microsoft.com/office/powerpoint/2010/main" val="1503534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Shape, square&#10;&#10;Description automatically generated">
            <a:extLst>
              <a:ext uri="{FF2B5EF4-FFF2-40B4-BE49-F238E27FC236}">
                <a16:creationId xmlns:a16="http://schemas.microsoft.com/office/drawing/2014/main" id="{0CA4D5C8-21EC-4CA6-9972-37EAD766CC65}"/>
              </a:ext>
            </a:extLst>
          </p:cNvPr>
          <p:cNvPicPr>
            <a:picLocks noChangeAspect="1"/>
          </p:cNvPicPr>
          <p:nvPr/>
        </p:nvPicPr>
        <p:blipFill>
          <a:blip r:embed="rId3"/>
          <a:stretch>
            <a:fillRect/>
          </a:stretch>
        </p:blipFill>
        <p:spPr>
          <a:xfrm>
            <a:off x="156415" y="365125"/>
            <a:ext cx="11525225" cy="503226"/>
          </a:xfrm>
          <a:prstGeom prst="rect">
            <a:avLst/>
          </a:prstGeom>
        </p:spPr>
      </p:pic>
      <p:sp>
        <p:nvSpPr>
          <p:cNvPr id="2" name="Title 1">
            <a:extLst>
              <a:ext uri="{FF2B5EF4-FFF2-40B4-BE49-F238E27FC236}">
                <a16:creationId xmlns:a16="http://schemas.microsoft.com/office/drawing/2014/main" id="{908962DA-36B9-420E-BB1B-43E73E52A002}"/>
              </a:ext>
            </a:extLst>
          </p:cNvPr>
          <p:cNvSpPr>
            <a:spLocks noGrp="1"/>
          </p:cNvSpPr>
          <p:nvPr>
            <p:ph type="title"/>
          </p:nvPr>
        </p:nvSpPr>
        <p:spPr>
          <a:xfrm>
            <a:off x="838200" y="872003"/>
            <a:ext cx="10515600" cy="628185"/>
          </a:xfrm>
        </p:spPr>
        <p:txBody>
          <a:bodyPr>
            <a:normAutofit fontScale="90000"/>
          </a:bodyPr>
          <a:lstStyle/>
          <a:p>
            <a:pPr algn="ctr"/>
            <a:r>
              <a:rPr lang="en-GB" b="1" u="sng"/>
              <a:t>Think Attendance!</a:t>
            </a:r>
          </a:p>
        </p:txBody>
      </p:sp>
      <p:sp>
        <p:nvSpPr>
          <p:cNvPr id="4" name="Content Placeholder 3">
            <a:extLst>
              <a:ext uri="{FF2B5EF4-FFF2-40B4-BE49-F238E27FC236}">
                <a16:creationId xmlns:a16="http://schemas.microsoft.com/office/drawing/2014/main" id="{E670DC1C-B956-42ED-B099-30DCD1B9A590}"/>
              </a:ext>
            </a:extLst>
          </p:cNvPr>
          <p:cNvSpPr>
            <a:spLocks noGrp="1"/>
          </p:cNvSpPr>
          <p:nvPr>
            <p:ph idx="1"/>
          </p:nvPr>
        </p:nvSpPr>
        <p:spPr>
          <a:xfrm>
            <a:off x="266700" y="1628980"/>
            <a:ext cx="11631385" cy="4860947"/>
          </a:xfrm>
        </p:spPr>
        <p:txBody>
          <a:bodyPr vert="horz" lIns="91440" tIns="45720" rIns="91440" bIns="45720" rtlCol="0" anchor="t">
            <a:normAutofit fontScale="92500" lnSpcReduction="20000"/>
          </a:bodyPr>
          <a:lstStyle/>
          <a:p>
            <a:pPr marL="0" indent="0">
              <a:spcAft>
                <a:spcPts val="1200"/>
              </a:spcAft>
              <a:buNone/>
            </a:pPr>
            <a:r>
              <a:rPr lang="en-GB" sz="2400" b="1">
                <a:ea typeface="+mn-lt"/>
                <a:cs typeface="+mn-lt"/>
              </a:rPr>
              <a:t>Data based on DfE Data (2021/22) </a:t>
            </a:r>
          </a:p>
          <a:p>
            <a:pPr marL="457200" indent="-457200">
              <a:spcAft>
                <a:spcPts val="1200"/>
              </a:spcAft>
              <a:buFont typeface="+mj-lt"/>
              <a:buAutoNum type="arabicPeriod"/>
            </a:pPr>
            <a:r>
              <a:rPr lang="en-GB" sz="2400" b="1">
                <a:ea typeface="+mn-lt"/>
                <a:cs typeface="+mn-lt"/>
              </a:rPr>
              <a:t>246 </a:t>
            </a:r>
            <a:r>
              <a:rPr lang="en-GB" sz="2400">
                <a:ea typeface="+mn-lt"/>
                <a:cs typeface="+mn-lt"/>
              </a:rPr>
              <a:t>schools (not including registered alternative provision and independent schools)</a:t>
            </a:r>
          </a:p>
          <a:p>
            <a:pPr marL="457200" indent="-457200">
              <a:spcAft>
                <a:spcPts val="1200"/>
              </a:spcAft>
              <a:buFont typeface="+mj-lt"/>
              <a:buAutoNum type="arabicPeriod"/>
            </a:pPr>
            <a:r>
              <a:rPr lang="en-GB" sz="2400" b="1">
                <a:ea typeface="+mn-lt"/>
                <a:cs typeface="+mn-lt"/>
              </a:rPr>
              <a:t>75,735 </a:t>
            </a:r>
            <a:r>
              <a:rPr lang="en-GB" sz="2400">
                <a:ea typeface="+mn-lt"/>
                <a:cs typeface="+mn-lt"/>
              </a:rPr>
              <a:t>pupils of compulsory school age (5-16) were </a:t>
            </a:r>
            <a:r>
              <a:rPr lang="en-GB" sz="2400" b="1">
                <a:ea typeface="+mn-lt"/>
                <a:cs typeface="+mn-lt"/>
              </a:rPr>
              <a:t>enrolled</a:t>
            </a:r>
            <a:r>
              <a:rPr lang="en-GB" sz="2400">
                <a:ea typeface="+mn-lt"/>
                <a:cs typeface="+mn-lt"/>
              </a:rPr>
              <a:t> at a Warwickshire schools (not including independent schools)   </a:t>
            </a:r>
          </a:p>
          <a:p>
            <a:pPr marL="457200" indent="-457200">
              <a:spcAft>
                <a:spcPts val="1200"/>
              </a:spcAft>
              <a:buFont typeface="+mj-lt"/>
              <a:buAutoNum type="arabicPeriod"/>
            </a:pPr>
            <a:r>
              <a:rPr lang="en-GB" sz="2400">
                <a:ea typeface="+mn-lt"/>
                <a:cs typeface="+mn-lt"/>
              </a:rPr>
              <a:t>Warwickshire's pupil absence rate was </a:t>
            </a:r>
            <a:r>
              <a:rPr lang="en-GB" sz="2400" b="1">
                <a:ea typeface="+mn-lt"/>
                <a:cs typeface="+mn-lt"/>
              </a:rPr>
              <a:t>8.12%, </a:t>
            </a:r>
            <a:r>
              <a:rPr lang="en-GB" sz="2400">
                <a:ea typeface="+mn-lt"/>
                <a:cs typeface="+mn-lt"/>
              </a:rPr>
              <a:t>this was higher than the national average at </a:t>
            </a:r>
            <a:r>
              <a:rPr lang="en-GB" sz="2400" b="1">
                <a:ea typeface="+mn-lt"/>
                <a:cs typeface="+mn-lt"/>
              </a:rPr>
              <a:t>7.55%</a:t>
            </a:r>
          </a:p>
          <a:p>
            <a:pPr marL="457200" indent="-457200">
              <a:spcAft>
                <a:spcPts val="1200"/>
              </a:spcAft>
              <a:buFont typeface="+mj-lt"/>
              <a:buAutoNum type="arabicPeriod"/>
            </a:pPr>
            <a:r>
              <a:rPr lang="en-GB" sz="2400" b="1">
                <a:ea typeface="+mn-lt"/>
                <a:cs typeface="+mn-lt"/>
              </a:rPr>
              <a:t>17,920 </a:t>
            </a:r>
            <a:r>
              <a:rPr lang="en-GB" sz="2400">
                <a:ea typeface="+mn-lt"/>
                <a:cs typeface="+mn-lt"/>
              </a:rPr>
              <a:t>(23.66%) pupils of compulsory school age in Warwickshire were recorded as having attendance below 90% (</a:t>
            </a:r>
            <a:r>
              <a:rPr lang="en-GB" sz="2400" b="1">
                <a:ea typeface="+mn-lt"/>
                <a:cs typeface="+mn-lt"/>
              </a:rPr>
              <a:t>Persistently Absent</a:t>
            </a:r>
            <a:r>
              <a:rPr lang="en-GB" sz="2400">
                <a:ea typeface="+mn-lt"/>
                <a:cs typeface="+mn-lt"/>
              </a:rPr>
              <a:t>)</a:t>
            </a:r>
          </a:p>
          <a:p>
            <a:pPr marL="457200" indent="-457200">
              <a:spcAft>
                <a:spcPts val="1200"/>
              </a:spcAft>
              <a:buFont typeface="+mj-lt"/>
              <a:buAutoNum type="arabicPeriod"/>
            </a:pPr>
            <a:r>
              <a:rPr lang="en-GB" sz="2400" b="1">
                <a:ea typeface="+mn-lt"/>
                <a:cs typeface="+mn-lt"/>
              </a:rPr>
              <a:t>1,632 </a:t>
            </a:r>
            <a:r>
              <a:rPr lang="en-GB" sz="2400">
                <a:ea typeface="+mn-lt"/>
                <a:cs typeface="+mn-lt"/>
              </a:rPr>
              <a:t>(2.15%) pupils of compulsory school age in Warwickshire had attendance of 50% or lower (</a:t>
            </a:r>
            <a:r>
              <a:rPr lang="en-GB" sz="2400" b="1">
                <a:ea typeface="+mn-lt"/>
                <a:cs typeface="+mn-lt"/>
              </a:rPr>
              <a:t>Severely Absent</a:t>
            </a:r>
            <a:r>
              <a:rPr lang="en-GB" sz="2400">
                <a:ea typeface="+mn-lt"/>
                <a:cs typeface="+mn-lt"/>
              </a:rPr>
              <a:t>) </a:t>
            </a:r>
          </a:p>
          <a:p>
            <a:pPr marL="457200" indent="-457200">
              <a:spcAft>
                <a:spcPts val="1200"/>
              </a:spcAft>
              <a:buFont typeface="+mj-lt"/>
              <a:buAutoNum type="arabicPeriod"/>
            </a:pPr>
            <a:r>
              <a:rPr lang="en-GB" sz="2400" b="1">
                <a:ea typeface="+mn-lt"/>
                <a:cs typeface="+mn-lt"/>
              </a:rPr>
              <a:t>Warwickshire Attendance Service</a:t>
            </a:r>
            <a:r>
              <a:rPr lang="en-GB" sz="2400">
                <a:ea typeface="+mn-lt"/>
                <a:cs typeface="+mn-lt"/>
              </a:rPr>
              <a:t> –  currently have </a:t>
            </a:r>
            <a:r>
              <a:rPr lang="en-GB" sz="2400" b="1">
                <a:ea typeface="+mn-lt"/>
                <a:cs typeface="+mn-lt"/>
              </a:rPr>
              <a:t>8 FTE Education Casework Officers </a:t>
            </a:r>
            <a:r>
              <a:rPr lang="en-GB" sz="2400">
                <a:ea typeface="+mn-lt"/>
                <a:cs typeface="+mn-lt"/>
              </a:rPr>
              <a:t>(delivering traded and statutory functions), however this will increase to </a:t>
            </a:r>
            <a:r>
              <a:rPr lang="en-GB" sz="2400" b="1">
                <a:ea typeface="+mn-lt"/>
                <a:cs typeface="+mn-lt"/>
              </a:rPr>
              <a:t>12.8 FTE.  </a:t>
            </a:r>
            <a:r>
              <a:rPr lang="en-GB" sz="2400">
                <a:ea typeface="+mn-lt"/>
                <a:cs typeface="+mn-lt"/>
              </a:rPr>
              <a:t>This is to ensure we can meet the new requirements</a:t>
            </a:r>
          </a:p>
          <a:p>
            <a:pPr marL="0" indent="0">
              <a:buNone/>
            </a:pPr>
            <a:endParaRPr lang="en-GB" sz="2400">
              <a:cs typeface="Calibri" panose="020F0502020204030204"/>
            </a:endParaRPr>
          </a:p>
          <a:p>
            <a:pPr marL="514350" indent="-514350">
              <a:buAutoNum type="arabicPeriod" startAt="3"/>
            </a:pPr>
            <a:endParaRPr lang="en-US">
              <a:cs typeface="Calibri" panose="020F0502020204030204"/>
            </a:endParaRPr>
          </a:p>
          <a:p>
            <a:pPr marL="514350" indent="-514350">
              <a:buAutoNum type="arabicPeriod" startAt="3"/>
            </a:pPr>
            <a:endParaRPr lang="en-GB">
              <a:cs typeface="Calibri" panose="020F0502020204030204"/>
            </a:endParaRPr>
          </a:p>
        </p:txBody>
      </p:sp>
    </p:spTree>
    <p:extLst>
      <p:ext uri="{BB962C8B-B14F-4D97-AF65-F5344CB8AC3E}">
        <p14:creationId xmlns:p14="http://schemas.microsoft.com/office/powerpoint/2010/main" val="16905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Shape, square&#10;&#10;Description automatically generated">
            <a:extLst>
              <a:ext uri="{FF2B5EF4-FFF2-40B4-BE49-F238E27FC236}">
                <a16:creationId xmlns:a16="http://schemas.microsoft.com/office/drawing/2014/main" id="{0CA4D5C8-21EC-4CA6-9972-37EAD766CC65}"/>
              </a:ext>
            </a:extLst>
          </p:cNvPr>
          <p:cNvPicPr>
            <a:picLocks noChangeAspect="1"/>
          </p:cNvPicPr>
          <p:nvPr/>
        </p:nvPicPr>
        <p:blipFill>
          <a:blip r:embed="rId3"/>
          <a:stretch>
            <a:fillRect/>
          </a:stretch>
        </p:blipFill>
        <p:spPr>
          <a:xfrm>
            <a:off x="162993" y="229088"/>
            <a:ext cx="11525225" cy="459144"/>
          </a:xfrm>
          <a:prstGeom prst="rect">
            <a:avLst/>
          </a:prstGeom>
        </p:spPr>
      </p:pic>
      <p:sp>
        <p:nvSpPr>
          <p:cNvPr id="6" name="Title 5">
            <a:extLst>
              <a:ext uri="{FF2B5EF4-FFF2-40B4-BE49-F238E27FC236}">
                <a16:creationId xmlns:a16="http://schemas.microsoft.com/office/drawing/2014/main" id="{B9146CC7-F05D-4D68-A156-CA0BD8C9FC43}"/>
              </a:ext>
            </a:extLst>
          </p:cNvPr>
          <p:cNvSpPr>
            <a:spLocks noGrp="1"/>
          </p:cNvSpPr>
          <p:nvPr>
            <p:ph type="title"/>
          </p:nvPr>
        </p:nvSpPr>
        <p:spPr/>
        <p:txBody>
          <a:bodyPr>
            <a:normAutofit fontScale="90000"/>
          </a:bodyPr>
          <a:lstStyle/>
          <a:p>
            <a:br>
              <a:rPr lang="en-US" sz="4000" b="1"/>
            </a:br>
            <a:r>
              <a:rPr lang="en-US" sz="4000" b="1" u="sng"/>
              <a:t>Working Together to Improve School Attendance.</a:t>
            </a:r>
            <a:br>
              <a:rPr lang="en-US" sz="4000" b="1"/>
            </a:br>
            <a:endParaRPr lang="en-GB" sz="4000"/>
          </a:p>
        </p:txBody>
      </p:sp>
      <p:sp>
        <p:nvSpPr>
          <p:cNvPr id="7" name="Content Placeholder 6">
            <a:extLst>
              <a:ext uri="{FF2B5EF4-FFF2-40B4-BE49-F238E27FC236}">
                <a16:creationId xmlns:a16="http://schemas.microsoft.com/office/drawing/2014/main" id="{5A11BED9-4E2F-4913-93FE-7CF0DD3B4F9A}"/>
              </a:ext>
            </a:extLst>
          </p:cNvPr>
          <p:cNvSpPr>
            <a:spLocks noGrp="1"/>
          </p:cNvSpPr>
          <p:nvPr>
            <p:ph idx="1"/>
          </p:nvPr>
        </p:nvSpPr>
        <p:spPr>
          <a:xfrm>
            <a:off x="3023451" y="1653491"/>
            <a:ext cx="6053841" cy="4839384"/>
          </a:xfrm>
        </p:spPr>
        <p:txBody>
          <a:bodyPr vert="horz" lIns="91440" tIns="45720" rIns="91440" bIns="45720" rtlCol="0" anchor="t">
            <a:normAutofit/>
          </a:bodyPr>
          <a:lstStyle/>
          <a:p>
            <a:r>
              <a:rPr lang="en-US" sz="2000"/>
              <a:t>On 6 May 2022, the Department for Education released new guidance to help maintain high levels of school attendance and improve consistency of support</a:t>
            </a:r>
          </a:p>
          <a:p>
            <a:pPr marL="0" indent="0">
              <a:buNone/>
            </a:pPr>
            <a:endParaRPr lang="en-US" sz="2000"/>
          </a:p>
          <a:p>
            <a:r>
              <a:rPr lang="en-US" sz="2000"/>
              <a:t>Following this, several key pieces of guidance have been published that reference how improving school attendance is everybody's responsibility</a:t>
            </a:r>
          </a:p>
          <a:p>
            <a:pPr marL="0" indent="0">
              <a:buNone/>
            </a:pPr>
            <a:endParaRPr lang="en-US">
              <a:cs typeface="Calibri" panose="020F0502020204030204"/>
            </a:endParaRPr>
          </a:p>
          <a:p>
            <a:pPr marL="0" indent="0">
              <a:buNone/>
            </a:pPr>
            <a:endParaRPr lang="en-GB" sz="2800">
              <a:cs typeface="Calibri" panose="020F0502020204030204"/>
            </a:endParaRPr>
          </a:p>
          <a:p>
            <a:endParaRPr lang="en-US">
              <a:cs typeface="Calibri" panose="020F0502020204030204"/>
            </a:endParaRPr>
          </a:p>
          <a:p>
            <a:endParaRPr lang="en-US">
              <a:cs typeface="Calibri" panose="020F0502020204030204"/>
            </a:endParaRPr>
          </a:p>
          <a:p>
            <a:endParaRPr lang="en-US">
              <a:cs typeface="Calibri" panose="020F0502020204030204"/>
            </a:endParaRPr>
          </a:p>
        </p:txBody>
      </p:sp>
      <p:pic>
        <p:nvPicPr>
          <p:cNvPr id="8" name="Picture 7">
            <a:extLst>
              <a:ext uri="{FF2B5EF4-FFF2-40B4-BE49-F238E27FC236}">
                <a16:creationId xmlns:a16="http://schemas.microsoft.com/office/drawing/2014/main" id="{224A7D11-9864-6AA1-C82B-724860831477}"/>
              </a:ext>
            </a:extLst>
          </p:cNvPr>
          <p:cNvPicPr>
            <a:picLocks noChangeAspect="1"/>
          </p:cNvPicPr>
          <p:nvPr/>
        </p:nvPicPr>
        <p:blipFill>
          <a:blip r:embed="rId4"/>
          <a:stretch>
            <a:fillRect/>
          </a:stretch>
        </p:blipFill>
        <p:spPr>
          <a:xfrm>
            <a:off x="1029961" y="1631910"/>
            <a:ext cx="1801729" cy="2306073"/>
          </a:xfrm>
          <a:prstGeom prst="rect">
            <a:avLst/>
          </a:prstGeom>
          <a:ln>
            <a:solidFill>
              <a:schemeClr val="tx1"/>
            </a:solidFill>
          </a:ln>
        </p:spPr>
      </p:pic>
      <p:pic>
        <p:nvPicPr>
          <p:cNvPr id="2" name="Picture 1">
            <a:extLst>
              <a:ext uri="{FF2B5EF4-FFF2-40B4-BE49-F238E27FC236}">
                <a16:creationId xmlns:a16="http://schemas.microsoft.com/office/drawing/2014/main" id="{670F9661-3BC9-F747-632A-CBE9764A4F1A}"/>
              </a:ext>
            </a:extLst>
          </p:cNvPr>
          <p:cNvPicPr>
            <a:picLocks noChangeAspect="1"/>
          </p:cNvPicPr>
          <p:nvPr/>
        </p:nvPicPr>
        <p:blipFill>
          <a:blip r:embed="rId5"/>
          <a:stretch>
            <a:fillRect/>
          </a:stretch>
        </p:blipFill>
        <p:spPr>
          <a:xfrm>
            <a:off x="9323146" y="1458006"/>
            <a:ext cx="1726388" cy="2383949"/>
          </a:xfrm>
          <a:prstGeom prst="rect">
            <a:avLst/>
          </a:prstGeom>
          <a:ln>
            <a:solidFill>
              <a:schemeClr val="tx1"/>
            </a:solidFill>
          </a:ln>
        </p:spPr>
      </p:pic>
      <p:pic>
        <p:nvPicPr>
          <p:cNvPr id="4" name="Picture 3">
            <a:extLst>
              <a:ext uri="{FF2B5EF4-FFF2-40B4-BE49-F238E27FC236}">
                <a16:creationId xmlns:a16="http://schemas.microsoft.com/office/drawing/2014/main" id="{BF8DA4FE-A99E-E706-19BD-D0AF758D9C0F}"/>
              </a:ext>
            </a:extLst>
          </p:cNvPr>
          <p:cNvPicPr>
            <a:picLocks noChangeAspect="1"/>
          </p:cNvPicPr>
          <p:nvPr/>
        </p:nvPicPr>
        <p:blipFill>
          <a:blip r:embed="rId6"/>
          <a:stretch>
            <a:fillRect/>
          </a:stretch>
        </p:blipFill>
        <p:spPr>
          <a:xfrm>
            <a:off x="1024629" y="4127602"/>
            <a:ext cx="1807061" cy="2365274"/>
          </a:xfrm>
          <a:prstGeom prst="rect">
            <a:avLst/>
          </a:prstGeom>
          <a:ln>
            <a:solidFill>
              <a:schemeClr val="tx1"/>
            </a:solidFill>
          </a:ln>
        </p:spPr>
      </p:pic>
      <p:pic>
        <p:nvPicPr>
          <p:cNvPr id="5" name="Picture 4">
            <a:extLst>
              <a:ext uri="{FF2B5EF4-FFF2-40B4-BE49-F238E27FC236}">
                <a16:creationId xmlns:a16="http://schemas.microsoft.com/office/drawing/2014/main" id="{5CE1B9E9-8567-90D4-D019-06E981121954}"/>
              </a:ext>
            </a:extLst>
          </p:cNvPr>
          <p:cNvPicPr>
            <a:picLocks noChangeAspect="1"/>
          </p:cNvPicPr>
          <p:nvPr/>
        </p:nvPicPr>
        <p:blipFill>
          <a:blip r:embed="rId7"/>
          <a:stretch>
            <a:fillRect/>
          </a:stretch>
        </p:blipFill>
        <p:spPr>
          <a:xfrm>
            <a:off x="9323145" y="4073183"/>
            <a:ext cx="1726388" cy="2383948"/>
          </a:xfrm>
          <a:prstGeom prst="rect">
            <a:avLst/>
          </a:prstGeom>
          <a:ln>
            <a:solidFill>
              <a:schemeClr val="tx1"/>
            </a:solidFill>
          </a:ln>
        </p:spPr>
      </p:pic>
    </p:spTree>
    <p:extLst>
      <p:ext uri="{BB962C8B-B14F-4D97-AF65-F5344CB8AC3E}">
        <p14:creationId xmlns:p14="http://schemas.microsoft.com/office/powerpoint/2010/main" val="341170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Shape, square&#10;&#10;Description automatically generated">
            <a:extLst>
              <a:ext uri="{FF2B5EF4-FFF2-40B4-BE49-F238E27FC236}">
                <a16:creationId xmlns:a16="http://schemas.microsoft.com/office/drawing/2014/main" id="{0CA4D5C8-21EC-4CA6-9972-37EAD766CC65}"/>
              </a:ext>
            </a:extLst>
          </p:cNvPr>
          <p:cNvPicPr>
            <a:picLocks noChangeAspect="1"/>
          </p:cNvPicPr>
          <p:nvPr/>
        </p:nvPicPr>
        <p:blipFill>
          <a:blip r:embed="rId3"/>
          <a:stretch>
            <a:fillRect/>
          </a:stretch>
        </p:blipFill>
        <p:spPr>
          <a:xfrm>
            <a:off x="162993" y="229088"/>
            <a:ext cx="11525225" cy="459144"/>
          </a:xfrm>
          <a:prstGeom prst="rect">
            <a:avLst/>
          </a:prstGeom>
        </p:spPr>
      </p:pic>
      <p:sp>
        <p:nvSpPr>
          <p:cNvPr id="2" name="Title 1">
            <a:extLst>
              <a:ext uri="{FF2B5EF4-FFF2-40B4-BE49-F238E27FC236}">
                <a16:creationId xmlns:a16="http://schemas.microsoft.com/office/drawing/2014/main" id="{50C6FC71-9A02-1F65-4CEF-BB859528432C}"/>
              </a:ext>
            </a:extLst>
          </p:cNvPr>
          <p:cNvSpPr>
            <a:spLocks noGrp="1"/>
          </p:cNvSpPr>
          <p:nvPr>
            <p:ph type="title"/>
          </p:nvPr>
        </p:nvSpPr>
        <p:spPr>
          <a:xfrm>
            <a:off x="387627" y="365125"/>
            <a:ext cx="10966173" cy="1325563"/>
          </a:xfrm>
        </p:spPr>
        <p:txBody>
          <a:bodyPr/>
          <a:lstStyle/>
          <a:p>
            <a:r>
              <a:rPr lang="en-GB" b="1" u="sng">
                <a:ea typeface="+mn-lt"/>
                <a:cs typeface="+mn-lt"/>
              </a:rPr>
              <a:t>Key changes:</a:t>
            </a:r>
            <a:endParaRPr lang="en-GB" b="1" u="sng"/>
          </a:p>
        </p:txBody>
      </p:sp>
      <p:sp>
        <p:nvSpPr>
          <p:cNvPr id="4" name="Content Placeholder 3">
            <a:extLst>
              <a:ext uri="{FF2B5EF4-FFF2-40B4-BE49-F238E27FC236}">
                <a16:creationId xmlns:a16="http://schemas.microsoft.com/office/drawing/2014/main" id="{C23F2E0A-A55E-277D-2D03-02611477C959}"/>
              </a:ext>
            </a:extLst>
          </p:cNvPr>
          <p:cNvSpPr>
            <a:spLocks noGrp="1"/>
          </p:cNvSpPr>
          <p:nvPr>
            <p:ph idx="1"/>
          </p:nvPr>
        </p:nvSpPr>
        <p:spPr>
          <a:xfrm>
            <a:off x="447261" y="1401203"/>
            <a:ext cx="11264347" cy="5087186"/>
          </a:xfrm>
        </p:spPr>
        <p:txBody>
          <a:bodyPr vert="horz" lIns="91440" tIns="45720" rIns="91440" bIns="45720" rtlCol="0" anchor="t">
            <a:normAutofit/>
          </a:bodyPr>
          <a:lstStyle/>
          <a:p>
            <a:pPr marL="0" indent="0">
              <a:spcAft>
                <a:spcPts val="1200"/>
              </a:spcAft>
              <a:buNone/>
            </a:pPr>
            <a:r>
              <a:rPr lang="en-GB" sz="2400">
                <a:ea typeface="+mn-lt"/>
                <a:cs typeface="+mn-lt"/>
              </a:rPr>
              <a:t>1. </a:t>
            </a:r>
            <a:r>
              <a:rPr lang="en-GB" sz="2400" b="1">
                <a:ea typeface="+mn-lt"/>
                <a:cs typeface="+mn-lt"/>
              </a:rPr>
              <a:t>Clarity of expectation</a:t>
            </a:r>
            <a:r>
              <a:rPr lang="en-GB" sz="2400">
                <a:ea typeface="+mn-lt"/>
                <a:cs typeface="+mn-lt"/>
              </a:rPr>
              <a:t>: schools and local authorities will all have clearly defined statutory roles for the first time.</a:t>
            </a:r>
            <a:endParaRPr lang="en-US"/>
          </a:p>
          <a:p>
            <a:pPr marL="0" indent="0">
              <a:spcAft>
                <a:spcPts val="1200"/>
              </a:spcAft>
              <a:buNone/>
            </a:pPr>
            <a:r>
              <a:rPr lang="en-GB" sz="2400">
                <a:ea typeface="+mn-lt"/>
                <a:cs typeface="+mn-lt"/>
              </a:rPr>
              <a:t>2. </a:t>
            </a:r>
            <a:r>
              <a:rPr lang="en-GB" sz="2400" b="1">
                <a:ea typeface="+mn-lt"/>
                <a:cs typeface="+mn-lt"/>
              </a:rPr>
              <a:t>Earlier intervention</a:t>
            </a:r>
            <a:r>
              <a:rPr lang="en-GB" sz="2400">
                <a:ea typeface="+mn-lt"/>
                <a:cs typeface="+mn-lt"/>
              </a:rPr>
              <a:t>: Schools will have legal responsibilities to proactively improve attendance for the first time (beyond existing requirements to record accurately).</a:t>
            </a:r>
          </a:p>
          <a:p>
            <a:pPr marL="0" indent="0">
              <a:spcAft>
                <a:spcPts val="1200"/>
              </a:spcAft>
              <a:buNone/>
            </a:pPr>
            <a:r>
              <a:rPr lang="en-GB" sz="2400">
                <a:ea typeface="+mn-lt"/>
                <a:cs typeface="+mn-lt"/>
              </a:rPr>
              <a:t>3. </a:t>
            </a:r>
            <a:r>
              <a:rPr lang="en-GB" sz="2400" b="1">
                <a:ea typeface="+mn-lt"/>
                <a:cs typeface="+mn-lt"/>
              </a:rPr>
              <a:t>Support first</a:t>
            </a:r>
            <a:r>
              <a:rPr lang="en-GB" sz="2400">
                <a:ea typeface="+mn-lt"/>
                <a:cs typeface="+mn-lt"/>
              </a:rPr>
              <a:t>: All pupils and parents no matter where they live in the country will have clear expectations from their school, be informed about their child’s attendance and have access to early intervention and support first before any legal action if it becomes problematic.</a:t>
            </a:r>
          </a:p>
          <a:p>
            <a:pPr marL="0" indent="0">
              <a:spcAft>
                <a:spcPts val="1200"/>
              </a:spcAft>
              <a:buNone/>
            </a:pPr>
            <a:r>
              <a:rPr lang="en-GB" sz="2400">
                <a:ea typeface="+mn-lt"/>
                <a:cs typeface="+mn-lt"/>
              </a:rPr>
              <a:t>4. </a:t>
            </a:r>
            <a:r>
              <a:rPr lang="en-GB" sz="2400" b="1">
                <a:ea typeface="+mn-lt"/>
                <a:cs typeface="+mn-lt"/>
              </a:rPr>
              <a:t>Targeted whole family support</a:t>
            </a:r>
            <a:r>
              <a:rPr lang="en-GB" sz="2400">
                <a:ea typeface="+mn-lt"/>
                <a:cs typeface="+mn-lt"/>
              </a:rPr>
              <a:t>: Attendance teams in LAs will work in tandem with early help to provide a whole-family response with a single assessment, plan and lead practitioner. </a:t>
            </a:r>
          </a:p>
        </p:txBody>
      </p:sp>
    </p:spTree>
    <p:extLst>
      <p:ext uri="{BB962C8B-B14F-4D97-AF65-F5344CB8AC3E}">
        <p14:creationId xmlns:p14="http://schemas.microsoft.com/office/powerpoint/2010/main" val="1821358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Shape, square&#10;&#10;Description automatically generated">
            <a:extLst>
              <a:ext uri="{FF2B5EF4-FFF2-40B4-BE49-F238E27FC236}">
                <a16:creationId xmlns:a16="http://schemas.microsoft.com/office/drawing/2014/main" id="{0CA4D5C8-21EC-4CA6-9972-37EAD766CC65}"/>
              </a:ext>
            </a:extLst>
          </p:cNvPr>
          <p:cNvPicPr>
            <a:picLocks noChangeAspect="1"/>
          </p:cNvPicPr>
          <p:nvPr/>
        </p:nvPicPr>
        <p:blipFill>
          <a:blip r:embed="rId3"/>
          <a:stretch>
            <a:fillRect/>
          </a:stretch>
        </p:blipFill>
        <p:spPr>
          <a:xfrm>
            <a:off x="162993" y="229088"/>
            <a:ext cx="11525225" cy="459144"/>
          </a:xfrm>
          <a:prstGeom prst="rect">
            <a:avLst/>
          </a:prstGeom>
        </p:spPr>
      </p:pic>
      <p:sp>
        <p:nvSpPr>
          <p:cNvPr id="2" name="Title 1">
            <a:extLst>
              <a:ext uri="{FF2B5EF4-FFF2-40B4-BE49-F238E27FC236}">
                <a16:creationId xmlns:a16="http://schemas.microsoft.com/office/drawing/2014/main" id="{50C6FC71-9A02-1F65-4CEF-BB859528432C}"/>
              </a:ext>
            </a:extLst>
          </p:cNvPr>
          <p:cNvSpPr>
            <a:spLocks noGrp="1"/>
          </p:cNvSpPr>
          <p:nvPr>
            <p:ph type="title"/>
          </p:nvPr>
        </p:nvSpPr>
        <p:spPr>
          <a:xfrm>
            <a:off x="667805" y="365125"/>
            <a:ext cx="10515600" cy="1325563"/>
          </a:xfrm>
        </p:spPr>
        <p:txBody>
          <a:bodyPr/>
          <a:lstStyle/>
          <a:p>
            <a:r>
              <a:rPr lang="en-GB" b="1" u="sng">
                <a:cs typeface="Calibri"/>
              </a:rPr>
              <a:t>Expectation of schools</a:t>
            </a:r>
          </a:p>
        </p:txBody>
      </p:sp>
      <p:sp>
        <p:nvSpPr>
          <p:cNvPr id="4" name="Content Placeholder 3">
            <a:extLst>
              <a:ext uri="{FF2B5EF4-FFF2-40B4-BE49-F238E27FC236}">
                <a16:creationId xmlns:a16="http://schemas.microsoft.com/office/drawing/2014/main" id="{C23F2E0A-A55E-277D-2D03-02611477C959}"/>
              </a:ext>
            </a:extLst>
          </p:cNvPr>
          <p:cNvSpPr>
            <a:spLocks noGrp="1"/>
          </p:cNvSpPr>
          <p:nvPr>
            <p:ph idx="1"/>
          </p:nvPr>
        </p:nvSpPr>
        <p:spPr>
          <a:xfrm>
            <a:off x="162993" y="1487342"/>
            <a:ext cx="10893286" cy="5005533"/>
          </a:xfrm>
        </p:spPr>
        <p:txBody>
          <a:bodyPr vert="horz" lIns="91440" tIns="45720" rIns="91440" bIns="45720" rtlCol="0" anchor="t">
            <a:normAutofit lnSpcReduction="10000"/>
          </a:bodyPr>
          <a:lstStyle/>
          <a:p>
            <a:pPr marL="717550" lvl="3" indent="-285750" defTabSz="685783">
              <a:lnSpc>
                <a:spcPct val="100000"/>
              </a:lnSpc>
              <a:spcBef>
                <a:spcPts val="0"/>
              </a:spcBef>
              <a:spcAft>
                <a:spcPts val="900"/>
              </a:spcAft>
              <a:buClr>
                <a:srgbClr val="000000"/>
              </a:buClr>
              <a:buSzPct val="100000"/>
              <a:defRPr/>
            </a:pPr>
            <a:r>
              <a:rPr lang="en-GB" sz="2400">
                <a:solidFill>
                  <a:srgbClr val="000000"/>
                </a:solidFill>
                <a:latin typeface="Arial"/>
                <a:cs typeface="Arial"/>
              </a:rPr>
              <a:t>Work with local partners to remove out of school barriers and act as the lead professional where they are the best placed service </a:t>
            </a:r>
            <a:endParaRPr lang="en-GB" sz="2400">
              <a:solidFill>
                <a:srgbClr val="000000"/>
              </a:solidFill>
              <a:latin typeface="Arial" panose="020B0604020202020204" pitchFamily="34" charset="0"/>
              <a:cs typeface="Arial" panose="020B0604020202020204" pitchFamily="34" charset="0"/>
            </a:endParaRPr>
          </a:p>
          <a:p>
            <a:pPr marL="717550" lvl="3" indent="-285750" defTabSz="685783">
              <a:lnSpc>
                <a:spcPct val="100000"/>
              </a:lnSpc>
              <a:spcBef>
                <a:spcPts val="0"/>
              </a:spcBef>
              <a:spcAft>
                <a:spcPts val="900"/>
              </a:spcAft>
              <a:buClr>
                <a:srgbClr val="000000"/>
              </a:buClr>
              <a:buSzPct val="100000"/>
              <a:defRPr/>
            </a:pPr>
            <a:endParaRPr lang="en-GB" sz="2400">
              <a:solidFill>
                <a:srgbClr val="000000"/>
              </a:solidFill>
              <a:latin typeface="Arial" panose="020B0604020202020204" pitchFamily="34" charset="0"/>
              <a:cs typeface="Arial" panose="020B0604020202020204" pitchFamily="34" charset="0"/>
            </a:endParaRPr>
          </a:p>
          <a:p>
            <a:pPr marL="717550" lvl="3" indent="-285750" defTabSz="685783">
              <a:lnSpc>
                <a:spcPct val="100000"/>
              </a:lnSpc>
              <a:spcBef>
                <a:spcPts val="0"/>
              </a:spcBef>
              <a:spcAft>
                <a:spcPts val="900"/>
              </a:spcAft>
              <a:buClr>
                <a:srgbClr val="000000"/>
              </a:buClr>
              <a:buSzPct val="100000"/>
              <a:defRPr/>
            </a:pPr>
            <a:r>
              <a:rPr lang="en-GB" sz="2400">
                <a:solidFill>
                  <a:srgbClr val="000000"/>
                </a:solidFill>
                <a:latin typeface="Arial"/>
                <a:cs typeface="Arial"/>
              </a:rPr>
              <a:t>Work jointly with the local authority on an agreed approach/ plan for every severely absent pupil</a:t>
            </a:r>
          </a:p>
          <a:p>
            <a:pPr marL="717550" lvl="3" indent="-285750" defTabSz="685783">
              <a:lnSpc>
                <a:spcPct val="100000"/>
              </a:lnSpc>
              <a:spcBef>
                <a:spcPts val="0"/>
              </a:spcBef>
              <a:spcAft>
                <a:spcPts val="900"/>
              </a:spcAft>
              <a:buClr>
                <a:srgbClr val="000000"/>
              </a:buClr>
              <a:buSzPct val="100000"/>
              <a:defRPr/>
            </a:pPr>
            <a:endParaRPr lang="en-GB" sz="2400">
              <a:solidFill>
                <a:srgbClr val="000000"/>
              </a:solidFill>
              <a:latin typeface="Arial" panose="020B0604020202020204" pitchFamily="34" charset="0"/>
              <a:cs typeface="Arial" panose="020B0604020202020204" pitchFamily="34" charset="0"/>
            </a:endParaRPr>
          </a:p>
          <a:p>
            <a:pPr marL="717550" lvl="3" indent="-285750" defTabSz="685783">
              <a:lnSpc>
                <a:spcPct val="100000"/>
              </a:lnSpc>
              <a:spcBef>
                <a:spcPts val="0"/>
              </a:spcBef>
              <a:spcAft>
                <a:spcPts val="900"/>
              </a:spcAft>
              <a:buClr>
                <a:srgbClr val="000000"/>
              </a:buClr>
              <a:buSzPct val="100000"/>
              <a:defRPr/>
            </a:pPr>
            <a:r>
              <a:rPr lang="en-GB" sz="2400">
                <a:solidFill>
                  <a:srgbClr val="000000"/>
                </a:solidFill>
                <a:latin typeface="Arial"/>
                <a:cs typeface="Arial"/>
              </a:rPr>
              <a:t>Inform a pupil’s social worker if they have an unexplained absence or leave the school roll</a:t>
            </a:r>
          </a:p>
          <a:p>
            <a:pPr marL="431800" lvl="3" indent="0" defTabSz="685783">
              <a:lnSpc>
                <a:spcPct val="100000"/>
              </a:lnSpc>
              <a:spcBef>
                <a:spcPts val="0"/>
              </a:spcBef>
              <a:spcAft>
                <a:spcPts val="900"/>
              </a:spcAft>
              <a:buClr>
                <a:srgbClr val="000000"/>
              </a:buClr>
              <a:buSzPct val="100000"/>
              <a:buNone/>
              <a:defRPr/>
            </a:pPr>
            <a:endParaRPr lang="en-GB" sz="2400">
              <a:solidFill>
                <a:srgbClr val="000000"/>
              </a:solidFill>
              <a:latin typeface="Arial" panose="020B0604020202020204" pitchFamily="34" charset="0"/>
              <a:cs typeface="Arial" panose="020B0604020202020204" pitchFamily="34" charset="0"/>
            </a:endParaRPr>
          </a:p>
          <a:p>
            <a:pPr marL="717550" lvl="3" indent="-285750" defTabSz="685783">
              <a:lnSpc>
                <a:spcPct val="100000"/>
              </a:lnSpc>
              <a:spcBef>
                <a:spcPts val="0"/>
              </a:spcBef>
              <a:spcAft>
                <a:spcPts val="900"/>
              </a:spcAft>
              <a:buClr>
                <a:srgbClr val="000000"/>
              </a:buClr>
              <a:buSzPct val="100000"/>
              <a:defRPr/>
            </a:pPr>
            <a:r>
              <a:rPr lang="en-GB" sz="2400">
                <a:solidFill>
                  <a:srgbClr val="000000"/>
                </a:solidFill>
                <a:latin typeface="Arial"/>
                <a:cs typeface="Arial"/>
              </a:rPr>
              <a:t>Work with their LA to formalise support where voluntary help hasn’t been effective, through use of parenting contracts or other forms of legal intervention</a:t>
            </a:r>
          </a:p>
          <a:p>
            <a:pPr marL="0" indent="0">
              <a:buNone/>
            </a:pPr>
            <a:endParaRPr lang="en-GB">
              <a:ea typeface="+mn-lt"/>
              <a:cs typeface="+mn-lt"/>
            </a:endParaRPr>
          </a:p>
        </p:txBody>
      </p:sp>
    </p:spTree>
    <p:extLst>
      <p:ext uri="{BB962C8B-B14F-4D97-AF65-F5344CB8AC3E}">
        <p14:creationId xmlns:p14="http://schemas.microsoft.com/office/powerpoint/2010/main" val="2005187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Shape, square&#10;&#10;Description automatically generated">
            <a:extLst>
              <a:ext uri="{FF2B5EF4-FFF2-40B4-BE49-F238E27FC236}">
                <a16:creationId xmlns:a16="http://schemas.microsoft.com/office/drawing/2014/main" id="{0CA4D5C8-21EC-4CA6-9972-37EAD766CC65}"/>
              </a:ext>
            </a:extLst>
          </p:cNvPr>
          <p:cNvPicPr>
            <a:picLocks noChangeAspect="1"/>
          </p:cNvPicPr>
          <p:nvPr/>
        </p:nvPicPr>
        <p:blipFill>
          <a:blip r:embed="rId3"/>
          <a:stretch>
            <a:fillRect/>
          </a:stretch>
        </p:blipFill>
        <p:spPr>
          <a:xfrm>
            <a:off x="162993" y="229088"/>
            <a:ext cx="11525225" cy="459144"/>
          </a:xfrm>
          <a:prstGeom prst="rect">
            <a:avLst/>
          </a:prstGeom>
        </p:spPr>
      </p:pic>
      <p:sp>
        <p:nvSpPr>
          <p:cNvPr id="2" name="Title 1">
            <a:extLst>
              <a:ext uri="{FF2B5EF4-FFF2-40B4-BE49-F238E27FC236}">
                <a16:creationId xmlns:a16="http://schemas.microsoft.com/office/drawing/2014/main" id="{50C6FC71-9A02-1F65-4CEF-BB859528432C}"/>
              </a:ext>
            </a:extLst>
          </p:cNvPr>
          <p:cNvSpPr>
            <a:spLocks noGrp="1"/>
          </p:cNvSpPr>
          <p:nvPr>
            <p:ph type="title"/>
          </p:nvPr>
        </p:nvSpPr>
        <p:spPr/>
        <p:txBody>
          <a:bodyPr/>
          <a:lstStyle/>
          <a:p>
            <a:r>
              <a:rPr lang="en-GB" b="1" u="sng">
                <a:ea typeface="+mn-lt"/>
                <a:cs typeface="+mn-lt"/>
              </a:rPr>
              <a:t>Key changes Schools:</a:t>
            </a:r>
            <a:endParaRPr lang="en-GB" b="1" u="sng"/>
          </a:p>
        </p:txBody>
      </p:sp>
      <p:sp>
        <p:nvSpPr>
          <p:cNvPr id="4" name="Content Placeholder 3">
            <a:extLst>
              <a:ext uri="{FF2B5EF4-FFF2-40B4-BE49-F238E27FC236}">
                <a16:creationId xmlns:a16="http://schemas.microsoft.com/office/drawing/2014/main" id="{C23F2E0A-A55E-277D-2D03-02611477C959}"/>
              </a:ext>
            </a:extLst>
          </p:cNvPr>
          <p:cNvSpPr>
            <a:spLocks noGrp="1"/>
          </p:cNvSpPr>
          <p:nvPr>
            <p:ph idx="1"/>
          </p:nvPr>
        </p:nvSpPr>
        <p:spPr>
          <a:xfrm>
            <a:off x="838200" y="1401203"/>
            <a:ext cx="10515600" cy="5091672"/>
          </a:xfrm>
        </p:spPr>
        <p:txBody>
          <a:bodyPr vert="horz" lIns="91440" tIns="45720" rIns="91440" bIns="45720" rtlCol="0" anchor="t">
            <a:normAutofit fontScale="92500" lnSpcReduction="20000"/>
          </a:bodyPr>
          <a:lstStyle/>
          <a:p>
            <a:pPr marL="717739" lvl="3" indent="-285750" defTabSz="685783">
              <a:lnSpc>
                <a:spcPct val="100000"/>
              </a:lnSpc>
              <a:spcBef>
                <a:spcPts val="0"/>
              </a:spcBef>
              <a:spcAft>
                <a:spcPts val="900"/>
              </a:spcAft>
              <a:buClr>
                <a:srgbClr val="000000"/>
              </a:buClr>
              <a:buSzPct val="100000"/>
              <a:defRPr/>
            </a:pPr>
            <a:r>
              <a:rPr lang="en-GB" sz="1900">
                <a:solidFill>
                  <a:srgbClr val="000000"/>
                </a:solidFill>
                <a:latin typeface="Arial" panose="020B0604020202020204" pitchFamily="34" charset="0"/>
                <a:cs typeface="Arial" panose="020B0604020202020204" pitchFamily="34" charset="0"/>
              </a:rPr>
              <a:t>Have a Senior Attendance Champion on the leadership team </a:t>
            </a:r>
          </a:p>
          <a:p>
            <a:pPr marL="717739" lvl="3" indent="-285750" defTabSz="685783">
              <a:lnSpc>
                <a:spcPct val="100000"/>
              </a:lnSpc>
              <a:spcBef>
                <a:spcPts val="0"/>
              </a:spcBef>
              <a:spcAft>
                <a:spcPts val="900"/>
              </a:spcAft>
              <a:buClr>
                <a:srgbClr val="000000"/>
              </a:buClr>
              <a:buSzPct val="100000"/>
              <a:defRPr/>
            </a:pPr>
            <a:r>
              <a:rPr lang="en-GB" sz="1900">
                <a:solidFill>
                  <a:srgbClr val="000000"/>
                </a:solidFill>
                <a:latin typeface="Arial" panose="020B0604020202020204" pitchFamily="34" charset="0"/>
                <a:cs typeface="Arial" panose="020B0604020202020204" pitchFamily="34" charset="0"/>
              </a:rPr>
              <a:t>Have a clear school attendance policy published on their website</a:t>
            </a:r>
          </a:p>
          <a:p>
            <a:pPr marL="717739" lvl="3" indent="-285750" defTabSz="685783">
              <a:lnSpc>
                <a:spcPct val="100000"/>
              </a:lnSpc>
              <a:spcBef>
                <a:spcPts val="0"/>
              </a:spcBef>
              <a:spcAft>
                <a:spcPts val="900"/>
              </a:spcAft>
              <a:buClr>
                <a:srgbClr val="000000"/>
              </a:buClr>
              <a:buSzPct val="100000"/>
              <a:defRPr/>
            </a:pPr>
            <a:r>
              <a:rPr lang="en-GB" sz="1900">
                <a:solidFill>
                  <a:srgbClr val="000000"/>
                </a:solidFill>
                <a:latin typeface="Arial" panose="020B0604020202020204" pitchFamily="34" charset="0"/>
                <a:cs typeface="Arial" panose="020B0604020202020204" pitchFamily="34" charset="0"/>
              </a:rPr>
              <a:t>Have robust day to day processes for recording, monitoring and following up attendance </a:t>
            </a:r>
          </a:p>
          <a:p>
            <a:pPr marL="717739" lvl="3" indent="-285750" defTabSz="685783">
              <a:lnSpc>
                <a:spcPct val="100000"/>
              </a:lnSpc>
              <a:spcBef>
                <a:spcPts val="0"/>
              </a:spcBef>
              <a:spcAft>
                <a:spcPts val="900"/>
              </a:spcAft>
              <a:buClr>
                <a:srgbClr val="000000"/>
              </a:buClr>
              <a:buSzPct val="100000"/>
              <a:defRPr/>
            </a:pPr>
            <a:r>
              <a:rPr lang="en-GB" sz="1900">
                <a:solidFill>
                  <a:srgbClr val="000000"/>
                </a:solidFill>
                <a:latin typeface="Arial" panose="020B0604020202020204" pitchFamily="34" charset="0"/>
                <a:cs typeface="Arial" panose="020B0604020202020204" pitchFamily="34" charset="0"/>
              </a:rPr>
              <a:t>Analyse their data regularly and prioritise families to work with to understand and address the reasons for absence, including any in-school barriers to attendance.</a:t>
            </a:r>
          </a:p>
          <a:p>
            <a:pPr marL="717739" lvl="3" indent="-285750" defTabSz="685783">
              <a:lnSpc>
                <a:spcPct val="100000"/>
              </a:lnSpc>
              <a:spcBef>
                <a:spcPts val="0"/>
              </a:spcBef>
              <a:spcAft>
                <a:spcPts val="900"/>
              </a:spcAft>
              <a:buClr>
                <a:srgbClr val="000000"/>
              </a:buClr>
              <a:buSzPct val="100000"/>
              <a:defRPr/>
            </a:pPr>
            <a:r>
              <a:rPr lang="en-GB" sz="1900">
                <a:solidFill>
                  <a:srgbClr val="000000"/>
                </a:solidFill>
                <a:latin typeface="Arial" panose="020B0604020202020204" pitchFamily="34" charset="0"/>
                <a:cs typeface="Arial" panose="020B0604020202020204" pitchFamily="34" charset="0"/>
              </a:rPr>
              <a:t>Work with local partners to remove out of school barriers and act as the lead professional where they are the best placed service </a:t>
            </a:r>
          </a:p>
          <a:p>
            <a:pPr marL="717739" lvl="3" indent="-285750" defTabSz="685783">
              <a:lnSpc>
                <a:spcPct val="100000"/>
              </a:lnSpc>
              <a:spcBef>
                <a:spcPts val="0"/>
              </a:spcBef>
              <a:spcAft>
                <a:spcPts val="900"/>
              </a:spcAft>
              <a:buClr>
                <a:srgbClr val="000000"/>
              </a:buClr>
              <a:buSzPct val="100000"/>
              <a:defRPr/>
            </a:pPr>
            <a:r>
              <a:rPr lang="en-GB" sz="1900">
                <a:solidFill>
                  <a:srgbClr val="000000"/>
                </a:solidFill>
                <a:latin typeface="Arial" panose="020B0604020202020204" pitchFamily="34" charset="0"/>
                <a:cs typeface="Arial" panose="020B0604020202020204" pitchFamily="34" charset="0"/>
              </a:rPr>
              <a:t>Work jointly with the local authority on an agreed approach/ plan for every severely absent pupil</a:t>
            </a:r>
          </a:p>
          <a:p>
            <a:pPr marL="717739" lvl="3" indent="-285750" defTabSz="685783">
              <a:lnSpc>
                <a:spcPct val="100000"/>
              </a:lnSpc>
              <a:spcBef>
                <a:spcPts val="0"/>
              </a:spcBef>
              <a:spcAft>
                <a:spcPts val="900"/>
              </a:spcAft>
              <a:buClr>
                <a:srgbClr val="000000"/>
              </a:buClr>
              <a:buSzPct val="100000"/>
              <a:defRPr/>
            </a:pPr>
            <a:r>
              <a:rPr lang="en-GB" sz="1900">
                <a:solidFill>
                  <a:srgbClr val="000000"/>
                </a:solidFill>
                <a:latin typeface="Arial" panose="020B0604020202020204" pitchFamily="34" charset="0"/>
                <a:cs typeface="Arial" panose="020B0604020202020204" pitchFamily="34" charset="0"/>
              </a:rPr>
              <a:t>Develop strategies for cohorts of pupils with poorer attendance than their peers (including groups of vulnerability) </a:t>
            </a:r>
          </a:p>
          <a:p>
            <a:pPr marL="717739" lvl="3" indent="-285750" defTabSz="685783">
              <a:lnSpc>
                <a:spcPct val="100000"/>
              </a:lnSpc>
              <a:spcBef>
                <a:spcPts val="0"/>
              </a:spcBef>
              <a:spcAft>
                <a:spcPts val="900"/>
              </a:spcAft>
              <a:buClr>
                <a:srgbClr val="000000"/>
              </a:buClr>
              <a:buSzPct val="100000"/>
              <a:defRPr/>
            </a:pPr>
            <a:r>
              <a:rPr lang="en-GB" sz="1900">
                <a:solidFill>
                  <a:srgbClr val="000000"/>
                </a:solidFill>
                <a:latin typeface="Arial" panose="020B0604020202020204" pitchFamily="34" charset="0"/>
                <a:cs typeface="Arial" panose="020B0604020202020204" pitchFamily="34" charset="0"/>
              </a:rPr>
              <a:t>Inform a pupil’s social worker if they have an unexplained absence or leave the school roll </a:t>
            </a:r>
          </a:p>
          <a:p>
            <a:pPr marL="717739" lvl="3" indent="-285750" defTabSz="685783">
              <a:lnSpc>
                <a:spcPct val="100000"/>
              </a:lnSpc>
              <a:spcBef>
                <a:spcPts val="0"/>
              </a:spcBef>
              <a:spcAft>
                <a:spcPts val="900"/>
              </a:spcAft>
              <a:buClr>
                <a:srgbClr val="000000"/>
              </a:buClr>
              <a:buSzPct val="100000"/>
              <a:defRPr/>
            </a:pPr>
            <a:r>
              <a:rPr lang="en-GB" sz="1900">
                <a:solidFill>
                  <a:srgbClr val="000000"/>
                </a:solidFill>
                <a:latin typeface="Arial" panose="020B0604020202020204" pitchFamily="34" charset="0"/>
                <a:cs typeface="Arial" panose="020B0604020202020204" pitchFamily="34" charset="0"/>
              </a:rPr>
              <a:t>Work with their LA to formalise support where voluntary help hasn’t been effective, through use of parenting contracts or other forms of legal intervention</a:t>
            </a:r>
          </a:p>
          <a:p>
            <a:pPr marL="717739" lvl="3" indent="-285750" defTabSz="685783">
              <a:lnSpc>
                <a:spcPct val="100000"/>
              </a:lnSpc>
              <a:spcBef>
                <a:spcPts val="0"/>
              </a:spcBef>
              <a:spcAft>
                <a:spcPts val="900"/>
              </a:spcAft>
              <a:buClr>
                <a:srgbClr val="000000"/>
              </a:buClr>
              <a:buSzPct val="100000"/>
              <a:defRPr/>
            </a:pPr>
            <a:r>
              <a:rPr lang="en-GB" sz="1900">
                <a:solidFill>
                  <a:srgbClr val="000000"/>
                </a:solidFill>
                <a:latin typeface="Arial" panose="020B0604020202020204" pitchFamily="34" charset="0"/>
                <a:cs typeface="Arial" panose="020B0604020202020204" pitchFamily="34" charset="0"/>
              </a:rPr>
              <a:t>Share data electronically with the department and continue to inform the LA of pupils not attending regularly or being added to or removed from the roll </a:t>
            </a:r>
          </a:p>
          <a:p>
            <a:pPr marL="0" indent="0">
              <a:buNone/>
            </a:pPr>
            <a:endParaRPr lang="en-GB">
              <a:ea typeface="+mn-lt"/>
              <a:cs typeface="+mn-lt"/>
            </a:endParaRPr>
          </a:p>
        </p:txBody>
      </p:sp>
    </p:spTree>
    <p:extLst>
      <p:ext uri="{BB962C8B-B14F-4D97-AF65-F5344CB8AC3E}">
        <p14:creationId xmlns:p14="http://schemas.microsoft.com/office/powerpoint/2010/main" val="2721958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Shape, square&#10;&#10;Description automatically generated">
            <a:extLst>
              <a:ext uri="{FF2B5EF4-FFF2-40B4-BE49-F238E27FC236}">
                <a16:creationId xmlns:a16="http://schemas.microsoft.com/office/drawing/2014/main" id="{0CA4D5C8-21EC-4CA6-9972-37EAD766CC65}"/>
              </a:ext>
            </a:extLst>
          </p:cNvPr>
          <p:cNvPicPr>
            <a:picLocks noChangeAspect="1"/>
          </p:cNvPicPr>
          <p:nvPr/>
        </p:nvPicPr>
        <p:blipFill>
          <a:blip r:embed="rId3"/>
          <a:stretch>
            <a:fillRect/>
          </a:stretch>
        </p:blipFill>
        <p:spPr>
          <a:xfrm>
            <a:off x="162993" y="229088"/>
            <a:ext cx="11525225" cy="459144"/>
          </a:xfrm>
          <a:prstGeom prst="rect">
            <a:avLst/>
          </a:prstGeom>
        </p:spPr>
      </p:pic>
      <p:sp>
        <p:nvSpPr>
          <p:cNvPr id="2" name="Title 1">
            <a:extLst>
              <a:ext uri="{FF2B5EF4-FFF2-40B4-BE49-F238E27FC236}">
                <a16:creationId xmlns:a16="http://schemas.microsoft.com/office/drawing/2014/main" id="{50C6FC71-9A02-1F65-4CEF-BB859528432C}"/>
              </a:ext>
            </a:extLst>
          </p:cNvPr>
          <p:cNvSpPr>
            <a:spLocks noGrp="1"/>
          </p:cNvSpPr>
          <p:nvPr>
            <p:ph type="title"/>
          </p:nvPr>
        </p:nvSpPr>
        <p:spPr>
          <a:xfrm>
            <a:off x="407505" y="365125"/>
            <a:ext cx="10946295" cy="1325563"/>
          </a:xfrm>
        </p:spPr>
        <p:txBody>
          <a:bodyPr/>
          <a:lstStyle/>
          <a:p>
            <a:r>
              <a:rPr lang="en-GB" b="1" u="sng"/>
              <a:t>LA’s roles and responsibilities:</a:t>
            </a:r>
          </a:p>
        </p:txBody>
      </p:sp>
      <p:sp>
        <p:nvSpPr>
          <p:cNvPr id="4" name="Content Placeholder 3">
            <a:extLst>
              <a:ext uri="{FF2B5EF4-FFF2-40B4-BE49-F238E27FC236}">
                <a16:creationId xmlns:a16="http://schemas.microsoft.com/office/drawing/2014/main" id="{C23F2E0A-A55E-277D-2D03-02611477C959}"/>
              </a:ext>
            </a:extLst>
          </p:cNvPr>
          <p:cNvSpPr>
            <a:spLocks noGrp="1"/>
          </p:cNvSpPr>
          <p:nvPr>
            <p:ph idx="1"/>
          </p:nvPr>
        </p:nvSpPr>
        <p:spPr>
          <a:xfrm>
            <a:off x="460513" y="1459920"/>
            <a:ext cx="10515600" cy="4891298"/>
          </a:xfrm>
        </p:spPr>
        <p:txBody>
          <a:bodyPr vert="horz" lIns="91440" tIns="45720" rIns="91440" bIns="45720" rtlCol="0" anchor="t">
            <a:noAutofit/>
          </a:bodyPr>
          <a:lstStyle/>
          <a:p>
            <a:pPr>
              <a:lnSpc>
                <a:spcPct val="100000"/>
              </a:lnSpc>
              <a:spcAft>
                <a:spcPts val="1200"/>
              </a:spcAft>
            </a:pPr>
            <a:r>
              <a:rPr lang="en-GB" sz="2400"/>
              <a:t>Makes attendance a key feature of </a:t>
            </a:r>
            <a:r>
              <a:rPr lang="en-GB" sz="2400" b="1"/>
              <a:t>all frontline council services, </a:t>
            </a:r>
            <a:r>
              <a:rPr lang="en-GB" sz="2400"/>
              <a:t>but especially</a:t>
            </a:r>
            <a:r>
              <a:rPr lang="en-GB" sz="2400" b="1"/>
              <a:t> access to education services, early help, statutory social care, and the Virtual School.  </a:t>
            </a:r>
            <a:endParaRPr lang="en-GB" sz="2400">
              <a:cs typeface="Calibri" panose="020F0502020204030204"/>
            </a:endParaRPr>
          </a:p>
          <a:p>
            <a:pPr>
              <a:spcAft>
                <a:spcPts val="1200"/>
              </a:spcAft>
            </a:pPr>
            <a:r>
              <a:rPr lang="en-GB" sz="2400" b="1">
                <a:ea typeface="+mn-lt"/>
                <a:cs typeface="+mn-lt"/>
              </a:rPr>
              <a:t>Build strong relationships </a:t>
            </a:r>
            <a:r>
              <a:rPr lang="en-GB" sz="2400">
                <a:ea typeface="+mn-lt"/>
                <a:cs typeface="+mn-lt"/>
              </a:rPr>
              <a:t>with a range of services to help with specific barriers to attendance.</a:t>
            </a:r>
          </a:p>
          <a:p>
            <a:pPr>
              <a:spcAft>
                <a:spcPts val="1200"/>
              </a:spcAft>
            </a:pPr>
            <a:r>
              <a:rPr lang="en-GB" sz="2400">
                <a:ea typeface="+mn-lt"/>
                <a:cs typeface="+mn-lt"/>
              </a:rPr>
              <a:t>Work </a:t>
            </a:r>
            <a:r>
              <a:rPr lang="en-GB" sz="2400" b="1">
                <a:ea typeface="+mn-lt"/>
                <a:cs typeface="+mn-lt"/>
              </a:rPr>
              <a:t>jointly </a:t>
            </a:r>
            <a:r>
              <a:rPr lang="en-GB" sz="2400">
                <a:ea typeface="+mn-lt"/>
                <a:cs typeface="+mn-lt"/>
              </a:rPr>
              <a:t>with all local partners to offer </a:t>
            </a:r>
            <a:r>
              <a:rPr lang="en-GB" sz="2400" b="1">
                <a:ea typeface="+mn-lt"/>
                <a:cs typeface="+mn-lt"/>
              </a:rPr>
              <a:t>multi-agency support</a:t>
            </a:r>
            <a:r>
              <a:rPr lang="en-GB" sz="2400">
                <a:ea typeface="+mn-lt"/>
                <a:cs typeface="+mn-lt"/>
              </a:rPr>
              <a:t> (building on the existing </a:t>
            </a:r>
            <a:r>
              <a:rPr lang="en-GB" sz="2400" b="1">
                <a:ea typeface="+mn-lt"/>
                <a:cs typeface="+mn-lt"/>
              </a:rPr>
              <a:t>early help offer</a:t>
            </a:r>
            <a:r>
              <a:rPr lang="en-GB" sz="2400">
                <a:ea typeface="+mn-lt"/>
                <a:cs typeface="+mn-lt"/>
              </a:rPr>
              <a:t>) to families and pupils who need it.</a:t>
            </a:r>
          </a:p>
          <a:p>
            <a:pPr>
              <a:defRPr/>
            </a:pPr>
            <a:r>
              <a:rPr lang="en-GB" sz="2400"/>
              <a:t>Devise a strategic approach to attendance.</a:t>
            </a:r>
          </a:p>
          <a:p>
            <a:pPr>
              <a:defRPr/>
            </a:pPr>
            <a:r>
              <a:rPr lang="en-GB" sz="2400"/>
              <a:t>Rigorously track local attendance data (new DfE system called WONDE)</a:t>
            </a:r>
            <a:endParaRPr lang="en-GB" sz="2400">
              <a:cs typeface="Calibri" panose="020F0502020204030204"/>
            </a:endParaRPr>
          </a:p>
          <a:p>
            <a:pPr>
              <a:defRPr/>
            </a:pPr>
            <a:r>
              <a:rPr lang="en-GB" sz="2400">
                <a:ea typeface="+mn-lt"/>
                <a:cs typeface="+mn-lt"/>
              </a:rPr>
              <a:t>Build effective data sharing opportunities with different partners as part of the overall data sharing/ governance arrangements to ensure </a:t>
            </a:r>
            <a:r>
              <a:rPr lang="en-GB" sz="2400" b="1">
                <a:ea typeface="+mn-lt"/>
                <a:cs typeface="+mn-lt"/>
              </a:rPr>
              <a:t>a joined-up approach</a:t>
            </a:r>
            <a:endParaRPr lang="en-GB" sz="2400">
              <a:cs typeface="Calibri"/>
            </a:endParaRPr>
          </a:p>
          <a:p>
            <a:pPr>
              <a:defRPr/>
            </a:pPr>
            <a:endParaRPr lang="en-GB">
              <a:cs typeface="Calibri"/>
            </a:endParaRPr>
          </a:p>
          <a:p>
            <a:endParaRPr lang="en-GB" sz="2400">
              <a:cs typeface="Calibri"/>
            </a:endParaRPr>
          </a:p>
        </p:txBody>
      </p:sp>
    </p:spTree>
    <p:extLst>
      <p:ext uri="{BB962C8B-B14F-4D97-AF65-F5344CB8AC3E}">
        <p14:creationId xmlns:p14="http://schemas.microsoft.com/office/powerpoint/2010/main" val="3132472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Shape, square&#10;&#10;Description automatically generated">
            <a:extLst>
              <a:ext uri="{FF2B5EF4-FFF2-40B4-BE49-F238E27FC236}">
                <a16:creationId xmlns:a16="http://schemas.microsoft.com/office/drawing/2014/main" id="{0CA4D5C8-21EC-4CA6-9972-37EAD766CC65}"/>
              </a:ext>
            </a:extLst>
          </p:cNvPr>
          <p:cNvPicPr>
            <a:picLocks noChangeAspect="1"/>
          </p:cNvPicPr>
          <p:nvPr/>
        </p:nvPicPr>
        <p:blipFill>
          <a:blip r:embed="rId3"/>
          <a:stretch>
            <a:fillRect/>
          </a:stretch>
        </p:blipFill>
        <p:spPr>
          <a:xfrm>
            <a:off x="162993" y="229088"/>
            <a:ext cx="11525225" cy="459144"/>
          </a:xfrm>
          <a:prstGeom prst="rect">
            <a:avLst/>
          </a:prstGeom>
        </p:spPr>
      </p:pic>
      <p:sp>
        <p:nvSpPr>
          <p:cNvPr id="2" name="Title 1">
            <a:extLst>
              <a:ext uri="{FF2B5EF4-FFF2-40B4-BE49-F238E27FC236}">
                <a16:creationId xmlns:a16="http://schemas.microsoft.com/office/drawing/2014/main" id="{50C6FC71-9A02-1F65-4CEF-BB859528432C}"/>
              </a:ext>
            </a:extLst>
          </p:cNvPr>
          <p:cNvSpPr>
            <a:spLocks noGrp="1"/>
          </p:cNvSpPr>
          <p:nvPr>
            <p:ph type="title"/>
          </p:nvPr>
        </p:nvSpPr>
        <p:spPr/>
        <p:txBody>
          <a:bodyPr/>
          <a:lstStyle/>
          <a:p>
            <a:br>
              <a:rPr lang="en-GB" b="1" u="sng">
                <a:ea typeface="+mj-lt"/>
                <a:cs typeface="+mj-lt"/>
              </a:rPr>
            </a:br>
            <a:r>
              <a:rPr lang="en-GB" b="1" u="sng">
                <a:ea typeface="+mj-lt"/>
                <a:cs typeface="+mj-lt"/>
              </a:rPr>
              <a:t>LA’s roles and responsibilities:</a:t>
            </a:r>
            <a:endParaRPr lang="en-GB">
              <a:ea typeface="+mj-lt"/>
              <a:cs typeface="+mj-lt"/>
            </a:endParaRPr>
          </a:p>
          <a:p>
            <a:endParaRPr lang="en-GB" b="1">
              <a:cs typeface="Calibri Light"/>
            </a:endParaRPr>
          </a:p>
        </p:txBody>
      </p:sp>
      <p:sp>
        <p:nvSpPr>
          <p:cNvPr id="4" name="Content Placeholder 3">
            <a:extLst>
              <a:ext uri="{FF2B5EF4-FFF2-40B4-BE49-F238E27FC236}">
                <a16:creationId xmlns:a16="http://schemas.microsoft.com/office/drawing/2014/main" id="{C23F2E0A-A55E-277D-2D03-02611477C959}"/>
              </a:ext>
            </a:extLst>
          </p:cNvPr>
          <p:cNvSpPr>
            <a:spLocks noGrp="1"/>
          </p:cNvSpPr>
          <p:nvPr>
            <p:ph idx="1"/>
          </p:nvPr>
        </p:nvSpPr>
        <p:spPr>
          <a:xfrm>
            <a:off x="467140" y="1530252"/>
            <a:ext cx="10886660" cy="4843356"/>
          </a:xfrm>
        </p:spPr>
        <p:txBody>
          <a:bodyPr vert="horz" lIns="91440" tIns="45720" rIns="91440" bIns="45720" rtlCol="0" anchor="t">
            <a:noAutofit/>
          </a:bodyPr>
          <a:lstStyle/>
          <a:p>
            <a:pPr marL="285750" indent="-285750" fontAlgn="base"/>
            <a:r>
              <a:rPr lang="en-GB" sz="2000">
                <a:ea typeface="+mn-lt"/>
                <a:cs typeface="+mn-lt"/>
              </a:rPr>
              <a:t>Have a School Attendance Support Team which provides the following core functions free of charge to </a:t>
            </a:r>
            <a:r>
              <a:rPr lang="en-GB" sz="2000" b="1">
                <a:ea typeface="+mn-lt"/>
                <a:cs typeface="+mn-lt"/>
              </a:rPr>
              <a:t>all</a:t>
            </a:r>
            <a:r>
              <a:rPr lang="en-GB" sz="2000">
                <a:ea typeface="+mn-lt"/>
                <a:cs typeface="+mn-lt"/>
              </a:rPr>
              <a:t> schools:  </a:t>
            </a:r>
          </a:p>
          <a:p>
            <a:pPr marL="342900" indent="285750" fontAlgn="base">
              <a:buFont typeface="Calibri" panose="020B0604020202020204" pitchFamily="34" charset="0"/>
              <a:buChar char="-"/>
            </a:pPr>
            <a:r>
              <a:rPr lang="en-GB" sz="1800" b="1">
                <a:ea typeface="+mn-lt"/>
                <a:cs typeface="+mn-lt"/>
              </a:rPr>
              <a:t>Communication and advice</a:t>
            </a:r>
          </a:p>
          <a:p>
            <a:pPr marL="342900" indent="285750">
              <a:buFont typeface="Calibri" panose="020B0604020202020204" pitchFamily="34" charset="0"/>
              <a:buChar char="-"/>
            </a:pPr>
            <a:r>
              <a:rPr lang="en-GB" sz="1800" b="1">
                <a:ea typeface="+mn-lt"/>
                <a:cs typeface="+mn-lt"/>
              </a:rPr>
              <a:t>Targeting Support Meetings</a:t>
            </a:r>
          </a:p>
          <a:p>
            <a:pPr marL="342900" indent="285750">
              <a:buFont typeface="Calibri" panose="020B0604020202020204" pitchFamily="34" charset="0"/>
              <a:buChar char="-"/>
            </a:pPr>
            <a:r>
              <a:rPr lang="en-GB" sz="1800" b="1">
                <a:ea typeface="+mn-lt"/>
                <a:cs typeface="+mn-lt"/>
              </a:rPr>
              <a:t>Multi-disciplinary support for families</a:t>
            </a:r>
          </a:p>
          <a:p>
            <a:pPr marL="342900" indent="285750">
              <a:buFont typeface="Calibri" panose="020B0604020202020204" pitchFamily="34" charset="0"/>
              <a:buChar char="-"/>
            </a:pPr>
            <a:r>
              <a:rPr lang="en-GB" sz="1800" b="1">
                <a:ea typeface="+mn-lt"/>
                <a:cs typeface="+mn-lt"/>
              </a:rPr>
              <a:t>Legal intervention: take forward attendance legal intervention (using the full range of parental responsibility measures) where voluntary support has not been successful or engaged with.</a:t>
            </a:r>
            <a:r>
              <a:rPr lang="en-GB" sz="1800">
                <a:ea typeface="+mn-lt"/>
                <a:cs typeface="+mn-lt"/>
              </a:rPr>
              <a:t> </a:t>
            </a:r>
            <a:r>
              <a:rPr lang="en-GB" sz="1800">
                <a:latin typeface="Calibri"/>
                <a:ea typeface="Times New Roman" panose="02020603050405020304" pitchFamily="18" charset="0"/>
                <a:cs typeface="Calibri"/>
              </a:rPr>
              <a:t> </a:t>
            </a:r>
          </a:p>
          <a:p>
            <a:pPr marL="342900" indent="285750">
              <a:buFont typeface="Calibri" panose="020B0604020202020204" pitchFamily="34" charset="0"/>
              <a:buChar char="-"/>
            </a:pPr>
            <a:endParaRPr lang="en-GB" sz="2000">
              <a:latin typeface="Calibri" panose="020F0502020204030204" pitchFamily="34" charset="0"/>
              <a:ea typeface="Times New Roman" panose="02020603050405020304" pitchFamily="18" charset="0"/>
              <a:cs typeface="Calibri"/>
            </a:endParaRPr>
          </a:p>
          <a:p>
            <a:pPr>
              <a:lnSpc>
                <a:spcPct val="100000"/>
              </a:lnSpc>
              <a:spcBef>
                <a:spcPts val="0"/>
              </a:spcBef>
            </a:pPr>
            <a:r>
              <a:rPr lang="en-GB" sz="2000">
                <a:cs typeface="Arial"/>
              </a:rPr>
              <a:t>WCC's Attendance Team will carry out these functions: From April 2023:</a:t>
            </a:r>
            <a:endParaRPr lang="en-GB" sz="2000">
              <a:cs typeface="Calibri"/>
            </a:endParaRPr>
          </a:p>
          <a:p>
            <a:pPr marL="0" indent="0">
              <a:lnSpc>
                <a:spcPct val="100000"/>
              </a:lnSpc>
              <a:spcBef>
                <a:spcPts val="0"/>
              </a:spcBef>
              <a:buNone/>
            </a:pPr>
            <a:r>
              <a:rPr lang="en-GB" sz="2000">
                <a:cs typeface="Arial"/>
              </a:rPr>
              <a:t>   18.75 FTE made up of:  12.8 FTE Education Caseworker Officers and 3.0 FTE Audit and Compliance  </a:t>
            </a:r>
          </a:p>
          <a:p>
            <a:pPr marL="0" indent="0">
              <a:lnSpc>
                <a:spcPct val="100000"/>
              </a:lnSpc>
              <a:spcBef>
                <a:spcPts val="0"/>
              </a:spcBef>
              <a:buNone/>
            </a:pPr>
            <a:r>
              <a:rPr lang="en-GB" sz="2000">
                <a:cs typeface="Arial"/>
              </a:rPr>
              <a:t>   Officers, 2.95 FTE management roles.</a:t>
            </a:r>
            <a:endParaRPr lang="en-GB" sz="2000">
              <a:cs typeface="Calibri"/>
            </a:endParaRPr>
          </a:p>
          <a:p>
            <a:pPr marL="0" indent="0">
              <a:lnSpc>
                <a:spcPct val="100000"/>
              </a:lnSpc>
              <a:spcBef>
                <a:spcPts val="0"/>
              </a:spcBef>
              <a:buNone/>
            </a:pPr>
            <a:endParaRPr lang="en-GB" sz="2000">
              <a:latin typeface="Arial"/>
              <a:cs typeface="Arial"/>
            </a:endParaRPr>
          </a:p>
          <a:p>
            <a:r>
              <a:rPr lang="en-GB" sz="2000"/>
              <a:t>Rather than holding significant numbers of cases, the School Attendance Support Team should support and advise the family’s lead practitioner on any attendance related elements of the plan, be part of the team around the family if necessary, and step in to lead any formal support or legal intervention when required.</a:t>
            </a:r>
            <a:endParaRPr lang="en-GB" sz="2000">
              <a:ea typeface="+mn-lt"/>
              <a:cs typeface="+mn-lt"/>
            </a:endParaRPr>
          </a:p>
        </p:txBody>
      </p:sp>
    </p:spTree>
    <p:extLst>
      <p:ext uri="{BB962C8B-B14F-4D97-AF65-F5344CB8AC3E}">
        <p14:creationId xmlns:p14="http://schemas.microsoft.com/office/powerpoint/2010/main" val="421602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Shape, square&#10;&#10;Description automatically generated">
            <a:extLst>
              <a:ext uri="{FF2B5EF4-FFF2-40B4-BE49-F238E27FC236}">
                <a16:creationId xmlns:a16="http://schemas.microsoft.com/office/drawing/2014/main" id="{0CA4D5C8-21EC-4CA6-9972-37EAD766CC65}"/>
              </a:ext>
            </a:extLst>
          </p:cNvPr>
          <p:cNvPicPr>
            <a:picLocks noChangeAspect="1"/>
          </p:cNvPicPr>
          <p:nvPr/>
        </p:nvPicPr>
        <p:blipFill>
          <a:blip r:embed="rId3"/>
          <a:stretch>
            <a:fillRect/>
          </a:stretch>
        </p:blipFill>
        <p:spPr>
          <a:xfrm>
            <a:off x="162993" y="229088"/>
            <a:ext cx="11525225" cy="459144"/>
          </a:xfrm>
          <a:prstGeom prst="rect">
            <a:avLst/>
          </a:prstGeom>
        </p:spPr>
      </p:pic>
      <p:sp>
        <p:nvSpPr>
          <p:cNvPr id="2" name="Title 1">
            <a:extLst>
              <a:ext uri="{FF2B5EF4-FFF2-40B4-BE49-F238E27FC236}">
                <a16:creationId xmlns:a16="http://schemas.microsoft.com/office/drawing/2014/main" id="{50C6FC71-9A02-1F65-4CEF-BB859528432C}"/>
              </a:ext>
            </a:extLst>
          </p:cNvPr>
          <p:cNvSpPr>
            <a:spLocks noGrp="1"/>
          </p:cNvSpPr>
          <p:nvPr>
            <p:ph type="title"/>
          </p:nvPr>
        </p:nvSpPr>
        <p:spPr/>
        <p:txBody>
          <a:bodyPr>
            <a:normAutofit/>
          </a:bodyPr>
          <a:lstStyle/>
          <a:p>
            <a:br>
              <a:rPr lang="en-GB" b="1" u="sng">
                <a:ea typeface="+mj-lt"/>
                <a:cs typeface="+mj-lt"/>
              </a:rPr>
            </a:br>
            <a:r>
              <a:rPr lang="en-GB" b="1" u="sng">
                <a:ea typeface="+mj-lt"/>
                <a:cs typeface="+mj-lt"/>
              </a:rPr>
              <a:t>Warwickshire’s Children</a:t>
            </a:r>
            <a:endParaRPr lang="en-GB" b="1">
              <a:cs typeface="Calibri Light"/>
            </a:endParaRPr>
          </a:p>
        </p:txBody>
      </p:sp>
      <p:sp>
        <p:nvSpPr>
          <p:cNvPr id="4" name="Content Placeholder 3">
            <a:extLst>
              <a:ext uri="{FF2B5EF4-FFF2-40B4-BE49-F238E27FC236}">
                <a16:creationId xmlns:a16="http://schemas.microsoft.com/office/drawing/2014/main" id="{C23F2E0A-A55E-277D-2D03-02611477C959}"/>
              </a:ext>
            </a:extLst>
          </p:cNvPr>
          <p:cNvSpPr>
            <a:spLocks noGrp="1"/>
          </p:cNvSpPr>
          <p:nvPr>
            <p:ph idx="1"/>
          </p:nvPr>
        </p:nvSpPr>
        <p:spPr>
          <a:xfrm>
            <a:off x="467140" y="1530252"/>
            <a:ext cx="7773062" cy="4843356"/>
          </a:xfrm>
        </p:spPr>
        <p:txBody>
          <a:bodyPr vert="horz" lIns="91440" tIns="45720" rIns="91440" bIns="45720" rtlCol="0" anchor="t">
            <a:noAutofit/>
          </a:bodyPr>
          <a:lstStyle/>
          <a:p>
            <a:pPr marL="285750" indent="-285750" fontAlgn="base"/>
            <a:endParaRPr lang="en-GB" sz="2000">
              <a:latin typeface="Calibri" panose="020F0502020204030204" pitchFamily="34" charset="0"/>
              <a:ea typeface="Times New Roman" panose="02020603050405020304" pitchFamily="18" charset="0"/>
              <a:cs typeface="Calibri"/>
            </a:endParaRPr>
          </a:p>
          <a:p>
            <a:pPr marL="285750" indent="-285750" fontAlgn="base"/>
            <a:r>
              <a:rPr lang="en-GB" sz="2000">
                <a:latin typeface="Calibri" panose="020F0502020204030204" pitchFamily="34" charset="0"/>
                <a:ea typeface="Times New Roman" panose="02020603050405020304" pitchFamily="18" charset="0"/>
                <a:cs typeface="Calibri"/>
              </a:rPr>
              <a:t>We have a shared interest in improving the outcomes for children in Warwickshire, including improving their school attendance</a:t>
            </a:r>
          </a:p>
          <a:p>
            <a:pPr marL="0" indent="0" fontAlgn="base">
              <a:buNone/>
            </a:pPr>
            <a:endParaRPr lang="en-GB" sz="900">
              <a:latin typeface="Calibri" panose="020F0502020204030204" pitchFamily="34" charset="0"/>
              <a:ea typeface="Times New Roman" panose="02020603050405020304" pitchFamily="18" charset="0"/>
              <a:cs typeface="Calibri"/>
            </a:endParaRPr>
          </a:p>
          <a:p>
            <a:pPr marL="285750" indent="-285750" fontAlgn="base"/>
            <a:r>
              <a:rPr lang="en-GB" sz="2000">
                <a:latin typeface="Calibri" panose="020F0502020204030204" pitchFamily="34" charset="0"/>
                <a:ea typeface="Times New Roman" panose="02020603050405020304" pitchFamily="18" charset="0"/>
                <a:cs typeface="Calibri"/>
              </a:rPr>
              <a:t>‘Working together to improve school attendance’ shares the same values as Child Friendly Warwickshire and the School’s Inclusion Charter</a:t>
            </a:r>
          </a:p>
          <a:p>
            <a:pPr marL="285750" indent="-285750" fontAlgn="base"/>
            <a:endParaRPr lang="en-GB" sz="900">
              <a:latin typeface="Calibri" panose="020F0502020204030204" pitchFamily="34" charset="0"/>
              <a:ea typeface="Times New Roman" panose="02020603050405020304" pitchFamily="18" charset="0"/>
              <a:cs typeface="Calibri"/>
            </a:endParaRPr>
          </a:p>
          <a:p>
            <a:pPr marL="285750" indent="-285750" fontAlgn="base"/>
            <a:r>
              <a:rPr lang="en-GB" sz="2000">
                <a:latin typeface="Calibri" panose="020F0502020204030204" pitchFamily="34" charset="0"/>
                <a:ea typeface="Times New Roman" panose="02020603050405020304" pitchFamily="18" charset="0"/>
                <a:cs typeface="Calibri"/>
              </a:rPr>
              <a:t>We are all on a journey of learning and change, we want to work collaboratively with you as we all go along</a:t>
            </a:r>
          </a:p>
          <a:p>
            <a:pPr marL="0" indent="0" fontAlgn="base">
              <a:buNone/>
            </a:pPr>
            <a:r>
              <a:rPr lang="en-GB" sz="2000">
                <a:latin typeface="Calibri" panose="020F0502020204030204" pitchFamily="34" charset="0"/>
                <a:ea typeface="Times New Roman" panose="02020603050405020304" pitchFamily="18" charset="0"/>
                <a:cs typeface="Calibri"/>
              </a:rPr>
              <a:t> </a:t>
            </a:r>
          </a:p>
          <a:p>
            <a:pPr marL="285750" indent="-285750" fontAlgn="base"/>
            <a:endParaRPr lang="en-GB" sz="2000">
              <a:latin typeface="Calibri" panose="020F0502020204030204" pitchFamily="34" charset="0"/>
              <a:ea typeface="Times New Roman" panose="02020603050405020304" pitchFamily="18" charset="0"/>
              <a:cs typeface="Calibri"/>
            </a:endParaRPr>
          </a:p>
          <a:p>
            <a:pPr marL="285750" indent="-285750" fontAlgn="base"/>
            <a:endParaRPr lang="en-GB" sz="2000">
              <a:latin typeface="Calibri" panose="020F0502020204030204" pitchFamily="34" charset="0"/>
              <a:ea typeface="Times New Roman" panose="02020603050405020304" pitchFamily="18" charset="0"/>
              <a:cs typeface="Calibri"/>
            </a:endParaRPr>
          </a:p>
          <a:p>
            <a:pPr marL="285750" indent="-285750" fontAlgn="base"/>
            <a:endParaRPr lang="en-GB" sz="2000">
              <a:latin typeface="Calibri" panose="020F0502020204030204" pitchFamily="34" charset="0"/>
              <a:ea typeface="Times New Roman" panose="02020603050405020304" pitchFamily="18" charset="0"/>
              <a:cs typeface="Calibri"/>
            </a:endParaRPr>
          </a:p>
          <a:p>
            <a:pPr marL="285750" indent="-285750" fontAlgn="base"/>
            <a:endParaRPr lang="en-GB" sz="2000">
              <a:latin typeface="Calibri" panose="020F0502020204030204" pitchFamily="34" charset="0"/>
              <a:ea typeface="Times New Roman" panose="02020603050405020304" pitchFamily="18" charset="0"/>
              <a:cs typeface="Calibri"/>
            </a:endParaRPr>
          </a:p>
          <a:p>
            <a:pPr marL="285750" indent="-285750" fontAlgn="base"/>
            <a:endParaRPr lang="en-GB" sz="2000">
              <a:latin typeface="Calibri" panose="020F0502020204030204" pitchFamily="34" charset="0"/>
              <a:ea typeface="Times New Roman" panose="02020603050405020304" pitchFamily="18" charset="0"/>
              <a:cs typeface="Calibri"/>
            </a:endParaRPr>
          </a:p>
          <a:p>
            <a:pPr marL="285750" indent="-285750" fontAlgn="base"/>
            <a:endParaRPr lang="en-GB" sz="2000">
              <a:latin typeface="Calibri" panose="020F0502020204030204" pitchFamily="34" charset="0"/>
              <a:ea typeface="Times New Roman" panose="02020603050405020304" pitchFamily="18" charset="0"/>
              <a:cs typeface="Calibri"/>
            </a:endParaRPr>
          </a:p>
        </p:txBody>
      </p:sp>
      <p:pic>
        <p:nvPicPr>
          <p:cNvPr id="6" name="Picture 5">
            <a:extLst>
              <a:ext uri="{FF2B5EF4-FFF2-40B4-BE49-F238E27FC236}">
                <a16:creationId xmlns:a16="http://schemas.microsoft.com/office/drawing/2014/main" id="{EEA1D8FA-5AD1-9DA3-7B61-ADBE4556615A}"/>
              </a:ext>
            </a:extLst>
          </p:cNvPr>
          <p:cNvPicPr>
            <a:picLocks noChangeAspect="1"/>
          </p:cNvPicPr>
          <p:nvPr/>
        </p:nvPicPr>
        <p:blipFill>
          <a:blip r:embed="rId4"/>
          <a:stretch>
            <a:fillRect/>
          </a:stretch>
        </p:blipFill>
        <p:spPr>
          <a:xfrm>
            <a:off x="754380" y="4792025"/>
            <a:ext cx="7376160" cy="1836887"/>
          </a:xfrm>
          <a:prstGeom prst="rect">
            <a:avLst/>
          </a:prstGeom>
        </p:spPr>
      </p:pic>
      <p:pic>
        <p:nvPicPr>
          <p:cNvPr id="8" name="Picture 7">
            <a:extLst>
              <a:ext uri="{FF2B5EF4-FFF2-40B4-BE49-F238E27FC236}">
                <a16:creationId xmlns:a16="http://schemas.microsoft.com/office/drawing/2014/main" id="{19251E17-32BE-DF3F-1466-F0DC06EA1418}"/>
              </a:ext>
            </a:extLst>
          </p:cNvPr>
          <p:cNvPicPr>
            <a:picLocks noChangeAspect="1"/>
          </p:cNvPicPr>
          <p:nvPr/>
        </p:nvPicPr>
        <p:blipFill>
          <a:blip r:embed="rId5"/>
          <a:stretch>
            <a:fillRect/>
          </a:stretch>
        </p:blipFill>
        <p:spPr>
          <a:xfrm>
            <a:off x="8240201" y="1138204"/>
            <a:ext cx="3742163" cy="5244960"/>
          </a:xfrm>
          <a:prstGeom prst="rect">
            <a:avLst/>
          </a:prstGeom>
          <a:ln>
            <a:solidFill>
              <a:schemeClr val="tx1"/>
            </a:solidFill>
          </a:ln>
        </p:spPr>
      </p:pic>
    </p:spTree>
    <p:extLst>
      <p:ext uri="{BB962C8B-B14F-4D97-AF65-F5344CB8AC3E}">
        <p14:creationId xmlns:p14="http://schemas.microsoft.com/office/powerpoint/2010/main" val="19932506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AB79F0252B924F8386D4BA30D0CF56" ma:contentTypeVersion="9" ma:contentTypeDescription="Create a new document." ma:contentTypeScope="" ma:versionID="96805813dc8031c98f4614f6d82d6355">
  <xsd:schema xmlns:xsd="http://www.w3.org/2001/XMLSchema" xmlns:xs="http://www.w3.org/2001/XMLSchema" xmlns:p="http://schemas.microsoft.com/office/2006/metadata/properties" xmlns:ns2="f96ea93e-28b5-456d-bbe2-02524d4ccb5c" xmlns:ns3="7aee6548-4b4d-436e-b675-321cd80f8a79" targetNamespace="http://schemas.microsoft.com/office/2006/metadata/properties" ma:root="true" ma:fieldsID="b58bd4da51720eb69381a740fe0a6d09" ns2:_="" ns3:_="">
    <xsd:import namespace="f96ea93e-28b5-456d-bbe2-02524d4ccb5c"/>
    <xsd:import namespace="7aee6548-4b4d-436e-b675-321cd80f8a7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6ea93e-28b5-456d-bbe2-02524d4cc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ee6548-4b4d-436e-b675-321cd80f8a7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aee6548-4b4d-436e-b675-321cd80f8a79">
      <UserInfo>
        <DisplayName/>
        <AccountId xsi:nil="true"/>
        <AccountType/>
      </UserInfo>
    </SharedWithUsers>
  </documentManagement>
</p:properties>
</file>

<file path=customXml/itemProps1.xml><?xml version="1.0" encoding="utf-8"?>
<ds:datastoreItem xmlns:ds="http://schemas.openxmlformats.org/officeDocument/2006/customXml" ds:itemID="{E903ECF9-7393-42D8-85FC-7DC87DF91660}">
  <ds:schemaRefs>
    <ds:schemaRef ds:uri="http://schemas.microsoft.com/sharepoint/v3/contenttype/forms"/>
  </ds:schemaRefs>
</ds:datastoreItem>
</file>

<file path=customXml/itemProps2.xml><?xml version="1.0" encoding="utf-8"?>
<ds:datastoreItem xmlns:ds="http://schemas.openxmlformats.org/officeDocument/2006/customXml" ds:itemID="{9C0ADBD4-6FFD-4B28-8BBE-81736196EC50}">
  <ds:schemaRefs>
    <ds:schemaRef ds:uri="7aee6548-4b4d-436e-b675-321cd80f8a79"/>
    <ds:schemaRef ds:uri="f96ea93e-28b5-456d-bbe2-02524d4ccb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88EE8F1-418E-4A32-B29F-9344A6EFA736}">
  <ds:schemaRefs>
    <ds:schemaRef ds:uri="7aee6548-4b4d-436e-b675-321cd80f8a79"/>
    <ds:schemaRef ds:uri="f96ea93e-28b5-456d-bbe2-02524d4ccb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1049</Words>
  <Application>Microsoft Office PowerPoint</Application>
  <PresentationFormat>Widescreen</PresentationFormat>
  <Paragraphs>102</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office theme</vt:lpstr>
      <vt:lpstr>Office Theme</vt:lpstr>
      <vt:lpstr> Working Together to  Improve School Attendance.  Think Attendance!</vt:lpstr>
      <vt:lpstr>Think Attendance!</vt:lpstr>
      <vt:lpstr> Working Together to Improve School Attendance. </vt:lpstr>
      <vt:lpstr>Key changes:</vt:lpstr>
      <vt:lpstr>Expectation of schools</vt:lpstr>
      <vt:lpstr>Key changes Schools:</vt:lpstr>
      <vt:lpstr>LA’s roles and responsibilities:</vt:lpstr>
      <vt:lpstr> LA’s roles and responsibilities: </vt:lpstr>
      <vt:lpstr> Warwickshire’s Children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Quinn</dc:creator>
  <cp:lastModifiedBy>Sophie Thompson</cp:lastModifiedBy>
  <cp:revision>4</cp:revision>
  <dcterms:created xsi:type="dcterms:W3CDTF">2021-08-31T16:25:59Z</dcterms:created>
  <dcterms:modified xsi:type="dcterms:W3CDTF">2023-03-25T17:35:18Z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0x01010003AB79F0252B924F8386D4BA30D0CF56</vt:lpwstr>
  </property>
  <property fmtid="{D5CDD505-2E9C-101B-9397-08002B2CF9AE}" pid="3" name="Order">
    <vt:r8>81900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SIP_Label_5a6b19e8-2c77-4a55-a785-fc370c1920f6_Enabled">
    <vt:lpwstr>true</vt:lpwstr>
  </property>
  <property fmtid="{D5CDD505-2E9C-101B-9397-08002B2CF9AE}" pid="11" name="MSIP_Label_5a6b19e8-2c77-4a55-a785-fc370c1920f6_SetDate">
    <vt:lpwstr>2023-03-25T17:34:24Z</vt:lpwstr>
  </property>
  <property fmtid="{D5CDD505-2E9C-101B-9397-08002B2CF9AE}" pid="12" name="MSIP_Label_5a6b19e8-2c77-4a55-a785-fc370c1920f6_Method">
    <vt:lpwstr>Privileged</vt:lpwstr>
  </property>
  <property fmtid="{D5CDD505-2E9C-101B-9397-08002B2CF9AE}" pid="13" name="MSIP_Label_5a6b19e8-2c77-4a55-a785-fc370c1920f6_Name">
    <vt:lpwstr>OFFICIAL - Sensitive</vt:lpwstr>
  </property>
  <property fmtid="{D5CDD505-2E9C-101B-9397-08002B2CF9AE}" pid="14" name="MSIP_Label_5a6b19e8-2c77-4a55-a785-fc370c1920f6_SiteId">
    <vt:lpwstr>88b0aa06-5927-4bbb-a893-89cc2713ac82</vt:lpwstr>
  </property>
  <property fmtid="{D5CDD505-2E9C-101B-9397-08002B2CF9AE}" pid="15" name="MSIP_Label_5a6b19e8-2c77-4a55-a785-fc370c1920f6_ActionId">
    <vt:lpwstr>a6464476-9077-484f-a512-8f84b1add487</vt:lpwstr>
  </property>
  <property fmtid="{D5CDD505-2E9C-101B-9397-08002B2CF9AE}" pid="16" name="MSIP_Label_5a6b19e8-2c77-4a55-a785-fc370c1920f6_ContentBits">
    <vt:lpwstr>3</vt:lpwstr>
  </property>
</Properties>
</file>